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84" r:id="rId2"/>
    <p:sldId id="259" r:id="rId3"/>
    <p:sldId id="258" r:id="rId4"/>
    <p:sldId id="267" r:id="rId5"/>
    <p:sldId id="260" r:id="rId6"/>
    <p:sldId id="265" r:id="rId7"/>
    <p:sldId id="268" r:id="rId8"/>
    <p:sldId id="269" r:id="rId9"/>
    <p:sldId id="266" r:id="rId10"/>
    <p:sldId id="270" r:id="rId11"/>
    <p:sldId id="271" r:id="rId12"/>
    <p:sldId id="272" r:id="rId13"/>
    <p:sldId id="262" r:id="rId14"/>
    <p:sldId id="273" r:id="rId15"/>
    <p:sldId id="274" r:id="rId16"/>
    <p:sldId id="275" r:id="rId17"/>
    <p:sldId id="264" r:id="rId18"/>
    <p:sldId id="276" r:id="rId19"/>
    <p:sldId id="278" r:id="rId20"/>
    <p:sldId id="279" r:id="rId21"/>
    <p:sldId id="277" r:id="rId22"/>
    <p:sldId id="280" r:id="rId23"/>
    <p:sldId id="282" r:id="rId24"/>
    <p:sldId id="283" r:id="rId25"/>
    <p:sldId id="281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DD0"/>
    <a:srgbClr val="25BD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912" autoAdjust="0"/>
  </p:normalViewPr>
  <p:slideViewPr>
    <p:cSldViewPr snapToGrid="0">
      <p:cViewPr varScale="1">
        <p:scale>
          <a:sx n="49" d="100"/>
          <a:sy n="49" d="100"/>
        </p:scale>
        <p:origin x="14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3C7A4-1681-485B-95BE-8E2A9D723281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65426-BED0-4ABD-B70C-6835C1813117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219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2454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1786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5435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6204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250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65426-BED0-4ABD-B70C-6835C1813117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249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3FDA-76C8-48DA-9B72-E61C0AB9A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C829B5-1E06-4F90-A9E8-F24ACC7ED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D032C-30C4-42B6-8EF6-283FC6D8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DC043-E608-4A97-9D73-0A99F313F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48563-0A12-46A7-8214-6D51FE9A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236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B2AB-8C3C-4922-8BEB-AAE118815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AB7C9F-C9C2-4D4C-AFCD-B670D43DA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A5474-FAE5-45FC-932E-E3AB6B5F51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7749F-41B8-4123-978E-E1B84494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4AA3D-E1F8-4B1D-835D-A839A9BFD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281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FC7DD5-2AE8-4DED-923D-5487685CF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5A0A7-1EB4-4EFA-A62B-A76C61EE89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FC20B-3D35-4C79-8B7E-E3575324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248B3-45F0-4DA5-A21B-019D038D4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95DEF-624D-4FA1-A56E-982347A93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0020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0B71-CC59-45D6-A55C-58F6CE87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2E490-D9CF-444D-8697-3D8FB3EC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691AF-A46D-48E8-BA98-A0F41056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D23D9-F33A-4C20-842E-EB3DC0A02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3FC20-A5D1-4AF8-9A9F-F660484B3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961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FEB81-66C5-45C2-8D51-01B2A6874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4A8C4-50E5-42E0-92BB-E5DE30F82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C5A0B-6436-44ED-A71A-8042B3F509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65E29-972D-4524-B90E-C7DD87429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52E24-6427-437A-9B65-210D000D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2223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C2F6-8339-4130-84BA-4BDC035F0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66E2A-61A4-4ED0-8342-DBE6FC906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1BAB0-79C5-4B75-AD4B-FD0424677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C548F-9A36-44FC-A8C4-9718518BBE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781BB-B37B-476F-9097-A28C1B17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5258A-C67A-474F-80B2-E6CED5EE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91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61A43-BBFE-4064-B560-E8B0FC283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CFBA8-6D08-4D78-8E3F-DEFBFD674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ED337-E19C-4F80-95F2-57D9F136E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ECDD4-568E-4F19-9F05-155645324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9F9093-585A-4BE6-B087-6D8783B16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28E764-7FF5-4F94-AFC6-F884EFD28B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5EFA61-92C8-47AE-BA99-4876A5D0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E32B19-1204-42DD-BB4A-DDA4FD3C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4448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9D9D1-1A87-44AD-8490-61FF2F027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A34839-989C-4BEF-82A3-C019DAF62F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437B8-57F9-4BEB-89E9-F9C34201B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EA4559-91B5-4A50-917D-1939C6F18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8612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03106D-5CCD-46AB-94F3-D089EB04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43447-525B-4226-82AF-5B4A692DA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78D79-320F-4F96-B37E-1278DA8B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698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EF5B8-9936-4CC3-83AB-32CAC8B1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0074F-8500-46AB-816C-BADDCAB24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1F542-EF15-46B0-BDAE-EEF5638428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9A9AE-3362-4129-A97C-00C365A906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93170-9840-4368-8594-07025754A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5F8577-741D-41C1-8C87-510BC38A5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9899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3AED7-327D-4618-A0C6-AB442E79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C204ED-8027-457C-98FB-5AB54B05B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B1D9E-6432-4D2E-9448-F613F108C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B6D94E-C511-47C6-B516-62A31B6110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769D27-5446-4EDF-9743-432CF3085816}" type="datetimeFigureOut">
              <a:rPr lang="en-IN" smtClean="0"/>
              <a:t>12-03-2025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25077-DDAA-43A7-B852-5AC972822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F746B0-86EA-4B53-8566-F0451029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181655-30C9-4F46-A900-20AAC22A58BF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1651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F4EDE1-683B-4BE8-AD34-FD7A5370C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DB7F8-E2E3-415B-BD1E-F1EDD7E5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873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5.png"/><Relationship Id="rId18" Type="http://schemas.openxmlformats.org/officeDocument/2006/relationships/image" Target="../media/image17.svg"/><Relationship Id="rId7" Type="http://schemas.openxmlformats.org/officeDocument/2006/relationships/image" Target="../media/image6.svg"/><Relationship Id="rId12" Type="http://schemas.openxmlformats.org/officeDocument/2006/relationships/image" Target="../media/image11.svg"/><Relationship Id="rId17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5" Type="http://schemas.openxmlformats.org/officeDocument/2006/relationships/image" Target="../media/image6.png"/><Relationship Id="rId10" Type="http://schemas.openxmlformats.org/officeDocument/2006/relationships/image" Target="../media/image9.svg"/><Relationship Id="rId19" Type="http://schemas.openxmlformats.org/officeDocument/2006/relationships/slide" Target="slide2.xml"/><Relationship Id="rId9" Type="http://schemas.openxmlformats.org/officeDocument/2006/relationships/image" Target="../media/image3.png"/><Relationship Id="rId14" Type="http://schemas.openxmlformats.org/officeDocument/2006/relationships/image" Target="../media/image1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10.png"/><Relationship Id="rId7" Type="http://schemas.openxmlformats.org/officeDocument/2006/relationships/slide" Target="slide13.xml"/><Relationship Id="rId12" Type="http://schemas.openxmlformats.org/officeDocument/2006/relationships/image" Target="../media/image8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image" Target="../media/image18.png"/><Relationship Id="rId5" Type="http://schemas.openxmlformats.org/officeDocument/2006/relationships/audio" Target="../media/audio1.wav"/><Relationship Id="rId10" Type="http://schemas.openxmlformats.org/officeDocument/2006/relationships/image" Target="../media/image81.svg"/><Relationship Id="rId4" Type="http://schemas.openxmlformats.org/officeDocument/2006/relationships/slide" Target="slide11.xml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1.png"/><Relationship Id="rId7" Type="http://schemas.openxmlformats.org/officeDocument/2006/relationships/slide" Target="slide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11" Type="http://schemas.openxmlformats.org/officeDocument/2006/relationships/image" Target="../media/image23.png"/><Relationship Id="rId5" Type="http://schemas.openxmlformats.org/officeDocument/2006/relationships/slide" Target="slide15.xml"/><Relationship Id="rId10" Type="http://schemas.openxmlformats.org/officeDocument/2006/relationships/image" Target="../media/image22.png"/><Relationship Id="rId4" Type="http://schemas.openxmlformats.org/officeDocument/2006/relationships/image" Target="../media/image10.png"/><Relationship Id="rId9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26.png"/><Relationship Id="rId7" Type="http://schemas.openxmlformats.org/officeDocument/2006/relationships/slide" Target="slide19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20.xml"/><Relationship Id="rId10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7" Type="http://schemas.openxmlformats.org/officeDocument/2006/relationships/audio" Target="../media/audio1.wav"/><Relationship Id="rId12" Type="http://schemas.openxmlformats.org/officeDocument/2006/relationships/image" Target="../media/image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image" Target="../media/image1.png"/><Relationship Id="rId5" Type="http://schemas.openxmlformats.org/officeDocument/2006/relationships/image" Target="../media/image10.png"/><Relationship Id="rId10" Type="http://schemas.openxmlformats.org/officeDocument/2006/relationships/audio" Target="../media/audio2.wav"/><Relationship Id="rId4" Type="http://schemas.openxmlformats.org/officeDocument/2006/relationships/image" Target="../media/image30.svg"/><Relationship Id="rId9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29.png"/><Relationship Id="rId7" Type="http://schemas.openxmlformats.org/officeDocument/2006/relationships/slide" Target="slide2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11" Type="http://schemas.openxmlformats.org/officeDocument/2006/relationships/image" Target="../media/image31.png"/><Relationship Id="rId5" Type="http://schemas.openxmlformats.org/officeDocument/2006/relationships/slide" Target="slide24.xml"/><Relationship Id="rId10" Type="http://schemas.openxmlformats.org/officeDocument/2006/relationships/image" Target="../media/image30.png"/><Relationship Id="rId4" Type="http://schemas.openxmlformats.org/officeDocument/2006/relationships/image" Target="../media/image10.png"/><Relationship Id="rId9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7.svg"/><Relationship Id="rId18" Type="http://schemas.openxmlformats.org/officeDocument/2006/relationships/image" Target="../media/image39.png"/><Relationship Id="rId3" Type="http://schemas.openxmlformats.org/officeDocument/2006/relationships/notesSlide" Target="../notesSlides/notesSlide6.xml"/><Relationship Id="rId21" Type="http://schemas.openxmlformats.org/officeDocument/2006/relationships/hyperlink" Target="https://open-access.network/startseite" TargetMode="External"/><Relationship Id="rId7" Type="http://schemas.openxmlformats.org/officeDocument/2006/relationships/image" Target="../media/image21.svg"/><Relationship Id="rId12" Type="http://schemas.openxmlformats.org/officeDocument/2006/relationships/image" Target="../media/image7.png"/><Relationship Id="rId17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emf"/><Relationship Id="rId20" Type="http://schemas.openxmlformats.org/officeDocument/2006/relationships/image" Target="../media/image4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11" Type="http://schemas.openxmlformats.org/officeDocument/2006/relationships/image" Target="../media/image15.svg"/><Relationship Id="rId5" Type="http://schemas.openxmlformats.org/officeDocument/2006/relationships/image" Target="../media/image19.svg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6.png"/><Relationship Id="rId19" Type="http://schemas.openxmlformats.org/officeDocument/2006/relationships/hyperlink" Target="https://creativecommons.org/licenses/by/4.0/deed.en" TargetMode="External"/><Relationship Id="rId4" Type="http://schemas.openxmlformats.org/officeDocument/2006/relationships/image" Target="../media/image35.png"/><Relationship Id="rId9" Type="http://schemas.openxmlformats.org/officeDocument/2006/relationships/image" Target="../media/image13.svg"/><Relationship Id="rId14" Type="http://schemas.openxmlformats.org/officeDocument/2006/relationships/image" Target="../media/image37.png"/><Relationship Id="rId22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40.svg"/><Relationship Id="rId12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11" Type="http://schemas.openxmlformats.org/officeDocument/2006/relationships/slide" Target="slide9.xml"/><Relationship Id="rId15" Type="http://schemas.openxmlformats.org/officeDocument/2006/relationships/image" Target="../media/image14.png"/><Relationship Id="rId10" Type="http://schemas.openxmlformats.org/officeDocument/2006/relationships/slide" Target="slide8.xml"/><Relationship Id="rId4" Type="http://schemas.openxmlformats.org/officeDocument/2006/relationships/image" Target="../media/image5.png"/><Relationship Id="rId9" Type="http://schemas.openxmlformats.org/officeDocument/2006/relationships/audio" Target="../media/audio1.wav"/><Relationship Id="rId1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538844" y="606466"/>
            <a:ext cx="2561268" cy="2524215"/>
          </a:xfrm>
          <a:custGeom>
            <a:avLst/>
            <a:gdLst/>
            <a:ahLst/>
            <a:cxnLst/>
            <a:rect l="l" t="t" r="r" b="b"/>
            <a:pathLst>
              <a:path w="5122535" h="5048430">
                <a:moveTo>
                  <a:pt x="0" y="0"/>
                </a:moveTo>
                <a:lnTo>
                  <a:pt x="5122535" y="0"/>
                </a:lnTo>
                <a:lnTo>
                  <a:pt x="5122535" y="5048430"/>
                </a:lnTo>
                <a:lnTo>
                  <a:pt x="0" y="50484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6723133" y="3516182"/>
            <a:ext cx="2064179" cy="2824418"/>
          </a:xfrm>
          <a:custGeom>
            <a:avLst/>
            <a:gdLst/>
            <a:ahLst/>
            <a:cxnLst/>
            <a:rect l="l" t="t" r="r" b="b"/>
            <a:pathLst>
              <a:path w="4128358" h="5648836">
                <a:moveTo>
                  <a:pt x="0" y="0"/>
                </a:moveTo>
                <a:lnTo>
                  <a:pt x="4128358" y="0"/>
                </a:lnTo>
                <a:lnTo>
                  <a:pt x="4128358" y="5648836"/>
                </a:lnTo>
                <a:lnTo>
                  <a:pt x="0" y="56488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484904" y="2289956"/>
            <a:ext cx="6174193" cy="1974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28"/>
              </a:lnSpc>
            </a:pPr>
            <a:r>
              <a:rPr lang="en-US" sz="5550" b="1" dirty="0" err="1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Begriffssalat</a:t>
            </a:r>
            <a:r>
              <a:rPr lang="en-US" sz="5550" b="1" dirty="0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 </a:t>
            </a:r>
          </a:p>
          <a:p>
            <a:pPr algn="ctr">
              <a:lnSpc>
                <a:spcPts val="4831"/>
              </a:lnSpc>
            </a:pPr>
            <a:r>
              <a:rPr lang="en-US" sz="4601" b="1" dirty="0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Das Quiz </a:t>
            </a:r>
            <a:r>
              <a:rPr lang="en-US" sz="4601" b="1" dirty="0" err="1" smtClean="0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zu</a:t>
            </a:r>
            <a:r>
              <a:rPr lang="en-US" sz="4601" b="1" dirty="0" smtClean="0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 den Open-Access-</a:t>
            </a:r>
            <a:r>
              <a:rPr lang="en-US" sz="4601" b="1" dirty="0" err="1" smtClean="0">
                <a:solidFill>
                  <a:srgbClr val="EAFFC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Farben</a:t>
            </a:r>
            <a:endParaRPr lang="en-US" sz="4601" b="1" dirty="0">
              <a:solidFill>
                <a:srgbClr val="EAFFCA"/>
              </a:solidFill>
              <a:latin typeface="Kollektif Bold"/>
              <a:ea typeface="Kollektif Bold"/>
              <a:cs typeface="Kollektif Bold"/>
              <a:sym typeface="Kollektif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7507" y="3694854"/>
            <a:ext cx="447930" cy="442229"/>
          </a:xfrm>
          <a:custGeom>
            <a:avLst/>
            <a:gdLst/>
            <a:ahLst/>
            <a:cxnLst/>
            <a:rect l="l" t="t" r="r" b="b"/>
            <a:pathLst>
              <a:path w="895860" h="884458">
                <a:moveTo>
                  <a:pt x="0" y="0"/>
                </a:moveTo>
                <a:lnTo>
                  <a:pt x="895860" y="0"/>
                </a:lnTo>
                <a:lnTo>
                  <a:pt x="895860" y="884458"/>
                </a:lnTo>
                <a:lnTo>
                  <a:pt x="0" y="8844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807425" y="984506"/>
            <a:ext cx="2151274" cy="2057400"/>
          </a:xfrm>
          <a:custGeom>
            <a:avLst/>
            <a:gdLst/>
            <a:ahLst/>
            <a:cxnLst/>
            <a:rect l="l" t="t" r="r" b="b"/>
            <a:pathLst>
              <a:path w="4302548" h="4114800">
                <a:moveTo>
                  <a:pt x="0" y="0"/>
                </a:moveTo>
                <a:lnTo>
                  <a:pt x="4302548" y="0"/>
                </a:lnTo>
                <a:lnTo>
                  <a:pt x="430254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718564" y="3699804"/>
            <a:ext cx="447930" cy="442229"/>
          </a:xfrm>
          <a:custGeom>
            <a:avLst/>
            <a:gdLst/>
            <a:ahLst/>
            <a:cxnLst/>
            <a:rect l="l" t="t" r="r" b="b"/>
            <a:pathLst>
              <a:path w="895860" h="884458">
                <a:moveTo>
                  <a:pt x="0" y="0"/>
                </a:moveTo>
                <a:lnTo>
                  <a:pt x="895860" y="0"/>
                </a:lnTo>
                <a:lnTo>
                  <a:pt x="895860" y="884458"/>
                </a:lnTo>
                <a:lnTo>
                  <a:pt x="0" y="8844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4476955">
            <a:off x="817342" y="1431108"/>
            <a:ext cx="1554688" cy="1314418"/>
          </a:xfrm>
          <a:custGeom>
            <a:avLst/>
            <a:gdLst/>
            <a:ahLst/>
            <a:cxnLst/>
            <a:rect l="l" t="t" r="r" b="b"/>
            <a:pathLst>
              <a:path w="3109376" h="2628836">
                <a:moveTo>
                  <a:pt x="0" y="0"/>
                </a:moveTo>
                <a:lnTo>
                  <a:pt x="3109376" y="0"/>
                </a:lnTo>
                <a:lnTo>
                  <a:pt x="3109376" y="2628836"/>
                </a:lnTo>
                <a:lnTo>
                  <a:pt x="0" y="26288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724388" y="1371600"/>
            <a:ext cx="1540423" cy="1557413"/>
          </a:xfrm>
          <a:custGeom>
            <a:avLst/>
            <a:gdLst/>
            <a:ahLst/>
            <a:cxnLst/>
            <a:rect l="l" t="t" r="r" b="b"/>
            <a:pathLst>
              <a:path w="3080846" h="3114826">
                <a:moveTo>
                  <a:pt x="0" y="0"/>
                </a:moveTo>
                <a:lnTo>
                  <a:pt x="3080846" y="0"/>
                </a:lnTo>
                <a:lnTo>
                  <a:pt x="3080846" y="3114826"/>
                </a:lnTo>
                <a:lnTo>
                  <a:pt x="0" y="311482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87506" y="4520721"/>
            <a:ext cx="1966430" cy="1276392"/>
          </a:xfrm>
          <a:custGeom>
            <a:avLst/>
            <a:gdLst/>
            <a:ahLst/>
            <a:cxnLst/>
            <a:rect l="l" t="t" r="r" b="b"/>
            <a:pathLst>
              <a:path w="3932860" h="2552784">
                <a:moveTo>
                  <a:pt x="0" y="0"/>
                </a:moveTo>
                <a:lnTo>
                  <a:pt x="3932860" y="0"/>
                </a:lnTo>
                <a:lnTo>
                  <a:pt x="3932860" y="2552784"/>
                </a:lnTo>
                <a:lnTo>
                  <a:pt x="0" y="255278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3428881" y="4381472"/>
            <a:ext cx="2286238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0"/>
              </a:lnSpc>
            </a:pPr>
            <a:r>
              <a:rPr lang="en-US" sz="2050" dirty="0" err="1">
                <a:solidFill>
                  <a:srgbClr val="EAFFCA"/>
                </a:solidFill>
                <a:latin typeface="Kollektif"/>
                <a:ea typeface="Kollektif"/>
                <a:cs typeface="Kollektif"/>
                <a:sym typeface="Kollektif"/>
              </a:rPr>
              <a:t>Für</a:t>
            </a:r>
            <a:r>
              <a:rPr lang="en-US" sz="2050" dirty="0">
                <a:solidFill>
                  <a:srgbClr val="EAFFCA"/>
                </a:solidFill>
                <a:latin typeface="Kollektif"/>
                <a:ea typeface="Kollektif"/>
                <a:cs typeface="Kollektif"/>
                <a:sym typeface="Kollektif"/>
              </a:rPr>
              <a:t> </a:t>
            </a:r>
            <a:r>
              <a:rPr lang="en-US" sz="2050" dirty="0" err="1" smtClean="0">
                <a:solidFill>
                  <a:srgbClr val="EAFFCA"/>
                </a:solidFill>
                <a:latin typeface="Kollektif"/>
                <a:ea typeface="Kollektif"/>
                <a:cs typeface="Kollektif"/>
                <a:sym typeface="Kollektif"/>
              </a:rPr>
              <a:t>Einsteiger</a:t>
            </a:r>
            <a:r>
              <a:rPr lang="en-US" sz="2050" dirty="0" smtClean="0">
                <a:solidFill>
                  <a:srgbClr val="EAFFCA"/>
                </a:solidFill>
                <a:latin typeface="Kollektif"/>
                <a:ea typeface="Kollektif"/>
                <a:cs typeface="Kollektif"/>
                <a:sym typeface="Kollektif"/>
              </a:rPr>
              <a:t>*</a:t>
            </a:r>
            <a:r>
              <a:rPr lang="en-US" sz="2050" dirty="0" err="1" smtClean="0">
                <a:solidFill>
                  <a:srgbClr val="EAFFCA"/>
                </a:solidFill>
                <a:latin typeface="Kollektif"/>
                <a:ea typeface="Kollektif"/>
                <a:cs typeface="Kollektif"/>
                <a:sym typeface="Kollektif"/>
              </a:rPr>
              <a:t>innen</a:t>
            </a:r>
            <a:endParaRPr lang="en-US" sz="2050" dirty="0">
              <a:solidFill>
                <a:srgbClr val="EAFFCA"/>
              </a:solidFill>
              <a:latin typeface="Kollektif"/>
              <a:ea typeface="Kollektif"/>
              <a:cs typeface="Kollektif"/>
              <a:sym typeface="Kollektif"/>
            </a:endParaRPr>
          </a:p>
        </p:txBody>
      </p:sp>
      <p:sp>
        <p:nvSpPr>
          <p:cNvPr id="14" name="Rectangle 1">
            <a:hlinkClick r:id="rId19" action="ppaction://hlinksldjump"/>
            <a:extLst>
              <a:ext uri="{FF2B5EF4-FFF2-40B4-BE49-F238E27FC236}">
                <a16:creationId xmlns:a16="http://schemas.microsoft.com/office/drawing/2014/main" id="{0DB9D700-1D76-41DD-89CB-8D783B0F0F76}"/>
              </a:ext>
            </a:extLst>
          </p:cNvPr>
          <p:cNvSpPr/>
          <p:nvPr/>
        </p:nvSpPr>
        <p:spPr>
          <a:xfrm>
            <a:off x="3433506" y="5356331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Quiz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starten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665124" y="397337"/>
            <a:ext cx="4277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Bitte Bildschirmpräsentation starten</a:t>
            </a:r>
            <a:endParaRPr lang="de-DE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Grafik 2"/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1904321" y="328723"/>
            <a:ext cx="760803" cy="67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"/>
          <p:cNvSpPr/>
          <p:nvPr/>
        </p:nvSpPr>
        <p:spPr>
          <a:xfrm rot="7530985">
            <a:off x="21929" y="797807"/>
            <a:ext cx="6456457" cy="6486985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52846" y="435429"/>
            <a:ext cx="8290560" cy="1898468"/>
          </a:xfrm>
          <a:prstGeom prst="rect">
            <a:avLst/>
          </a:prstGeom>
          <a:solidFill>
            <a:srgbClr val="0B9DD0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Darf es noch ein Safran- oder Senfdressing zum Salat sein?</a:t>
            </a:r>
          </a:p>
          <a:p>
            <a:r>
              <a:rPr lang="de-DE" sz="2800" dirty="0" smtClean="0">
                <a:solidFill>
                  <a:schemeClr val="bg1"/>
                </a:solidFill>
              </a:rPr>
              <a:t>Was ist goldenes Open Access?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4" action="ppaction://hlinksldjump">
              <a:snd r:embed="rId5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3758039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Der Artikel oder das Buch werden veröffentlicht und sind dann für Hochschulangehörige und Menschen mit einem Abonnement frei nutzbar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6" action="ppaction://hlinksldjump">
              <a:snd r:embed="rId5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5088419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 smtClean="0">
                <a:solidFill>
                  <a:schemeClr val="tx1"/>
                </a:solidFill>
              </a:rPr>
              <a:t>Die Publikation wird </a:t>
            </a:r>
            <a:r>
              <a:rPr lang="de-DE" dirty="0">
                <a:solidFill>
                  <a:schemeClr val="tx1"/>
                </a:solidFill>
              </a:rPr>
              <a:t>auf einem vergoldeten Server veröffentlicht und ist nur mit Sonnenbrille lesbar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7" action="ppaction://hlinksldjump">
              <a:snd r:embed="rId8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2427659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Wissenschaftliche Publikationen sind am originalen Erscheinungsort sofort frei für alle zugänglich </a:t>
            </a:r>
          </a:p>
        </p:txBody>
      </p:sp>
      <p:sp>
        <p:nvSpPr>
          <p:cNvPr id="6" name="Freeform 3"/>
          <p:cNvSpPr/>
          <p:nvPr/>
        </p:nvSpPr>
        <p:spPr>
          <a:xfrm>
            <a:off x="7546221" y="124932"/>
            <a:ext cx="1463000" cy="2118537"/>
          </a:xfrm>
          <a:custGeom>
            <a:avLst/>
            <a:gdLst/>
            <a:ahLst/>
            <a:cxnLst/>
            <a:rect l="l" t="t" r="r" b="b"/>
            <a:pathLst>
              <a:path w="2494668" h="4114800">
                <a:moveTo>
                  <a:pt x="0" y="0"/>
                </a:moveTo>
                <a:lnTo>
                  <a:pt x="2494668" y="0"/>
                </a:lnTo>
                <a:lnTo>
                  <a:pt x="249466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4"/>
          <p:cNvSpPr/>
          <p:nvPr/>
        </p:nvSpPr>
        <p:spPr>
          <a:xfrm rot="2693078">
            <a:off x="283734" y="-105497"/>
            <a:ext cx="672358" cy="1081848"/>
          </a:xfrm>
          <a:custGeom>
            <a:avLst/>
            <a:gdLst/>
            <a:ahLst/>
            <a:cxnLst/>
            <a:rect l="l" t="t" r="r" b="b"/>
            <a:pathLst>
              <a:path w="2319251" h="4114800">
                <a:moveTo>
                  <a:pt x="0" y="0"/>
                </a:moveTo>
                <a:lnTo>
                  <a:pt x="2319251" y="0"/>
                </a:lnTo>
                <a:lnTo>
                  <a:pt x="231925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03624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88516" y="1524767"/>
            <a:ext cx="5619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Nicht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ganz</a:t>
            </a:r>
            <a:r>
              <a:rPr lang="en-US" sz="5400" b="1" dirty="0" smtClean="0">
                <a:solidFill>
                  <a:schemeClr val="bg1"/>
                </a:solidFill>
              </a:rPr>
              <a:t>!</a:t>
            </a:r>
          </a:p>
          <a:p>
            <a:pPr algn="ctr"/>
            <a:r>
              <a:rPr lang="de-DE" dirty="0">
                <a:solidFill>
                  <a:schemeClr val="bg1"/>
                </a:solidFill>
              </a:rPr>
              <a:t>Beim goldenen Weg muss man kein Abo abgeschlossen haben, um </a:t>
            </a:r>
            <a:r>
              <a:rPr lang="de-DE" dirty="0" smtClean="0">
                <a:solidFill>
                  <a:schemeClr val="bg1"/>
                </a:solidFill>
              </a:rPr>
              <a:t>wissenschaftliche Publikationen </a:t>
            </a:r>
            <a:r>
              <a:rPr lang="de-DE" dirty="0">
                <a:solidFill>
                  <a:schemeClr val="bg1"/>
                </a:solidFill>
              </a:rPr>
              <a:t>lesen zu können.</a:t>
            </a:r>
            <a:endParaRPr lang="en-IN" sz="54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6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95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88516" y="1694888"/>
            <a:ext cx="5619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r>
              <a:rPr lang="en-US" sz="5400" b="1" dirty="0" smtClean="0">
                <a:solidFill>
                  <a:schemeClr val="bg1"/>
                </a:solidFill>
              </a:rPr>
              <a:t>!</a:t>
            </a: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Sieht aber bestimmt cool aus.</a:t>
            </a:r>
            <a:endParaRPr lang="en-IN" sz="54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6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36158" y="279813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8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532751" y="1848035"/>
            <a:ext cx="63118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Richtig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!</a:t>
            </a:r>
          </a:p>
          <a:p>
            <a:pPr lvl="0" algn="ctr">
              <a:defRPr/>
            </a:pPr>
            <a:r>
              <a:rPr lang="de-DE" dirty="0">
                <a:solidFill>
                  <a:schemeClr val="bg1"/>
                </a:solidFill>
              </a:rPr>
              <a:t>Die Publikation wird sofort frei zugänglich z.B. in einer Open-Access-Zeitschrift oder als Open-Access-Buch </a:t>
            </a:r>
            <a:r>
              <a:rPr lang="de-DE" dirty="0" smtClean="0">
                <a:solidFill>
                  <a:schemeClr val="bg1"/>
                </a:solidFill>
              </a:rPr>
              <a:t>veröffentlicht.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430279" y="3879095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Nächste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Frage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62548" y="4002770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9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430496">
            <a:off x="7621975" y="4262609"/>
            <a:ext cx="1625600" cy="1625600"/>
          </a:xfrm>
          <a:prstGeom prst="rect">
            <a:avLst/>
          </a:prstGeom>
        </p:spPr>
      </p:pic>
      <p:sp>
        <p:nvSpPr>
          <p:cNvPr id="6" name="Freeform 2"/>
          <p:cNvSpPr/>
          <p:nvPr/>
        </p:nvSpPr>
        <p:spPr>
          <a:xfrm rot="7530985">
            <a:off x="39894" y="164361"/>
            <a:ext cx="6787955" cy="7221229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52846" y="435429"/>
            <a:ext cx="8290560" cy="1898468"/>
          </a:xfrm>
          <a:prstGeom prst="rect">
            <a:avLst/>
          </a:prstGeom>
          <a:solidFill>
            <a:srgbClr val="0B9DD0"/>
          </a:solidFill>
          <a:ln>
            <a:noFill/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>
                <a:solidFill>
                  <a:schemeClr val="bg1"/>
                </a:solidFill>
              </a:rPr>
              <a:t>Diamanten im Salat? Schmecken nur </a:t>
            </a:r>
            <a:r>
              <a:rPr lang="de-DE" dirty="0" err="1">
                <a:solidFill>
                  <a:schemeClr val="bg1"/>
                </a:solidFill>
              </a:rPr>
              <a:t>Elon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Musk</a:t>
            </a:r>
            <a:r>
              <a:rPr lang="de-DE" dirty="0">
                <a:solidFill>
                  <a:schemeClr val="bg1"/>
                </a:solidFill>
              </a:rPr>
              <a:t>. Diamond OA? Schmeckt Wissenschaftler*innen, Bibliothekar*innen und der breiten Öffentlichkeit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</a:p>
          <a:p>
            <a:r>
              <a:rPr lang="de-DE" sz="3200" dirty="0">
                <a:solidFill>
                  <a:schemeClr val="bg1"/>
                </a:solidFill>
              </a:rPr>
              <a:t>Was heißt denn eigentlich Diamond </a:t>
            </a:r>
            <a:r>
              <a:rPr lang="de-DE" sz="3200" dirty="0" smtClean="0">
                <a:solidFill>
                  <a:schemeClr val="bg1"/>
                </a:solidFill>
              </a:rPr>
              <a:t>Open Access?</a:t>
            </a:r>
            <a:endParaRPr lang="de-DE" sz="32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5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2410723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 err="1">
                <a:solidFill>
                  <a:schemeClr val="tx1"/>
                </a:solidFill>
              </a:rPr>
              <a:t>Elon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Musk</a:t>
            </a:r>
            <a:r>
              <a:rPr lang="de-DE" dirty="0">
                <a:solidFill>
                  <a:schemeClr val="tx1"/>
                </a:solidFill>
              </a:rPr>
              <a:t> schießt Forschung </a:t>
            </a:r>
            <a:r>
              <a:rPr lang="de-DE" dirty="0" smtClean="0">
                <a:solidFill>
                  <a:schemeClr val="tx1"/>
                </a:solidFill>
              </a:rPr>
              <a:t>über Diamanten ins </a:t>
            </a:r>
            <a:r>
              <a:rPr lang="de-DE" dirty="0">
                <a:solidFill>
                  <a:schemeClr val="tx1"/>
                </a:solidFill>
              </a:rPr>
              <a:t>All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7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3774975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Die </a:t>
            </a:r>
            <a:r>
              <a:rPr lang="de-DE" dirty="0" smtClean="0">
                <a:solidFill>
                  <a:schemeClr val="tx1"/>
                </a:solidFill>
              </a:rPr>
              <a:t>Publikationen </a:t>
            </a:r>
            <a:r>
              <a:rPr lang="de-DE" dirty="0">
                <a:solidFill>
                  <a:schemeClr val="tx1"/>
                </a:solidFill>
              </a:rPr>
              <a:t>von hochkarätigen Professor*innen werden kostenlos für alle zugänglich gemacht 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8" action="ppaction://hlinksldjump">
              <a:snd r:embed="rId9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5139227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Autor*innen veröffentlichen ihre Artikel, Buchbeiträge und Bücher im goldenen </a:t>
            </a:r>
            <a:r>
              <a:rPr lang="de-DE" dirty="0" smtClean="0">
                <a:solidFill>
                  <a:schemeClr val="tx1"/>
                </a:solidFill>
              </a:rPr>
              <a:t>Open-Access, </a:t>
            </a:r>
            <a:r>
              <a:rPr lang="de-DE" dirty="0">
                <a:solidFill>
                  <a:schemeClr val="tx1"/>
                </a:solidFill>
              </a:rPr>
              <a:t>ohne dass sie persönlich die Publikationskosten bezahlen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7" name="Freeform 5"/>
          <p:cNvSpPr/>
          <p:nvPr/>
        </p:nvSpPr>
        <p:spPr>
          <a:xfrm>
            <a:off x="7818034" y="186551"/>
            <a:ext cx="1233485" cy="948764"/>
          </a:xfrm>
          <a:custGeom>
            <a:avLst/>
            <a:gdLst/>
            <a:ahLst/>
            <a:cxnLst/>
            <a:rect l="l" t="t" r="r" b="b"/>
            <a:pathLst>
              <a:path w="7535927" h="4672275">
                <a:moveTo>
                  <a:pt x="0" y="0"/>
                </a:moveTo>
                <a:lnTo>
                  <a:pt x="7535927" y="0"/>
                </a:lnTo>
                <a:lnTo>
                  <a:pt x="7535927" y="4672275"/>
                </a:lnTo>
                <a:lnTo>
                  <a:pt x="0" y="467227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pic>
        <p:nvPicPr>
          <p:cNvPr id="13" name="Grafik 12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1080978" y="2773776"/>
            <a:ext cx="652130" cy="63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5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88516" y="1673623"/>
            <a:ext cx="5619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Ach, der Elon …</a:t>
            </a:r>
          </a:p>
          <a:p>
            <a:pPr lvl="0" algn="ctr"/>
            <a:r>
              <a:rPr lang="de-DE" dirty="0" smtClean="0">
                <a:solidFill>
                  <a:schemeClr val="bg1"/>
                </a:solidFill>
              </a:rPr>
              <a:t>Was </a:t>
            </a:r>
            <a:r>
              <a:rPr lang="de-DE" dirty="0">
                <a:solidFill>
                  <a:schemeClr val="bg1"/>
                </a:solidFill>
              </a:rPr>
              <a:t>noch nicht ist, kann ja noch werden. </a:t>
            </a:r>
            <a:r>
              <a:rPr lang="de-DE" b="1" dirty="0">
                <a:solidFill>
                  <a:schemeClr val="bg1"/>
                </a:solidFill>
              </a:rPr>
              <a:t>Die Antwort ist trotzdem nicht richtig.</a:t>
            </a: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347351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47061" y="3125939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7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88516" y="1673623"/>
            <a:ext cx="5619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r>
              <a:rPr lang="en-US" sz="5400" b="1" dirty="0" smtClean="0">
                <a:solidFill>
                  <a:schemeClr val="bg1"/>
                </a:solidFill>
              </a:rPr>
              <a:t>.</a:t>
            </a:r>
          </a:p>
          <a:p>
            <a:pPr lvl="0" algn="ctr"/>
            <a:r>
              <a:rPr lang="de-DE" dirty="0">
                <a:solidFill>
                  <a:schemeClr val="bg1"/>
                </a:solidFill>
              </a:rPr>
              <a:t>Open Access steht allen offen, nicht nur den </a:t>
            </a:r>
            <a:r>
              <a:rPr lang="de-DE" dirty="0" smtClean="0">
                <a:solidFill>
                  <a:schemeClr val="bg1"/>
                </a:solidFill>
              </a:rPr>
              <a:t>Professor*innen.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5" y="3766614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8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256026" y="1544354"/>
            <a:ext cx="65885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Genau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!</a:t>
            </a:r>
          </a:p>
          <a:p>
            <a:pPr lvl="0" algn="ctr">
              <a:defRPr/>
            </a:pPr>
            <a:r>
              <a:rPr lang="de-DE" dirty="0">
                <a:solidFill>
                  <a:schemeClr val="bg1"/>
                </a:solidFill>
              </a:rPr>
              <a:t>Der Begriff Diamond OA wurde eingeführt, um </a:t>
            </a:r>
            <a:r>
              <a:rPr lang="de-DE" dirty="0" smtClean="0">
                <a:solidFill>
                  <a:schemeClr val="bg1"/>
                </a:solidFill>
              </a:rPr>
              <a:t>Gold-Open-Access-Publikationsorgane hervorzuheben</a:t>
            </a:r>
            <a:r>
              <a:rPr lang="de-DE" dirty="0">
                <a:solidFill>
                  <a:schemeClr val="bg1"/>
                </a:solidFill>
              </a:rPr>
              <a:t>, die keine </a:t>
            </a:r>
            <a:r>
              <a:rPr lang="de-DE" dirty="0" smtClean="0">
                <a:solidFill>
                  <a:schemeClr val="bg1"/>
                </a:solidFill>
              </a:rPr>
              <a:t>Kosten –  sogenannte APCs (</a:t>
            </a:r>
            <a:r>
              <a:rPr lang="de-DE" b="1" dirty="0" err="1" smtClean="0">
                <a:solidFill>
                  <a:schemeClr val="bg1"/>
                </a:solidFill>
              </a:rPr>
              <a:t>A</a:t>
            </a:r>
            <a:r>
              <a:rPr lang="de-DE" dirty="0" err="1" smtClean="0">
                <a:solidFill>
                  <a:schemeClr val="bg1"/>
                </a:solidFill>
              </a:rPr>
              <a:t>rticle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P</a:t>
            </a:r>
            <a:r>
              <a:rPr lang="de-DE" dirty="0" err="1" smtClean="0">
                <a:solidFill>
                  <a:schemeClr val="bg1"/>
                </a:solidFill>
              </a:rPr>
              <a:t>roccessing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C</a:t>
            </a:r>
            <a:r>
              <a:rPr lang="de-DE" dirty="0" err="1" smtClean="0">
                <a:solidFill>
                  <a:schemeClr val="bg1"/>
                </a:solidFill>
              </a:rPr>
              <a:t>harges</a:t>
            </a:r>
            <a:r>
              <a:rPr lang="de-DE" dirty="0" smtClean="0">
                <a:solidFill>
                  <a:schemeClr val="bg1"/>
                </a:solidFill>
              </a:rPr>
              <a:t>) – </a:t>
            </a:r>
            <a:r>
              <a:rPr lang="de-DE" dirty="0">
                <a:solidFill>
                  <a:schemeClr val="bg1"/>
                </a:solidFill>
              </a:rPr>
              <a:t>von den Autor*innen verlangen.</a:t>
            </a:r>
            <a:endParaRPr kumimoji="0" lang="en-IN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291919" y="4191917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Nächste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Frage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21489" y="3727441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91"/>
            <a:ext cx="1625600" cy="1625600"/>
          </a:xfrm>
          <a:prstGeom prst="rect">
            <a:avLst/>
          </a:prstGeom>
        </p:spPr>
      </p:pic>
      <p:sp>
        <p:nvSpPr>
          <p:cNvPr id="7" name="Freeform 2"/>
          <p:cNvSpPr/>
          <p:nvPr/>
        </p:nvSpPr>
        <p:spPr>
          <a:xfrm rot="7530985">
            <a:off x="120291" y="164359"/>
            <a:ext cx="6787955" cy="7221229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52846" y="435429"/>
            <a:ext cx="8290560" cy="1898468"/>
          </a:xfrm>
          <a:prstGeom prst="rect">
            <a:avLst/>
          </a:prstGeom>
          <a:solidFill>
            <a:srgbClr val="0B9DD0"/>
          </a:solidFill>
          <a:ln>
            <a:noFill/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>
                <a:solidFill>
                  <a:schemeClr val="bg1"/>
                </a:solidFill>
              </a:rPr>
              <a:t>Hybride </a:t>
            </a:r>
            <a:r>
              <a:rPr lang="de-DE" dirty="0" smtClean="0">
                <a:solidFill>
                  <a:schemeClr val="bg1"/>
                </a:solidFill>
              </a:rPr>
              <a:t>Tomaten im Salat? </a:t>
            </a:r>
            <a:r>
              <a:rPr lang="de-DE" dirty="0">
                <a:solidFill>
                  <a:schemeClr val="bg1"/>
                </a:solidFill>
              </a:rPr>
              <a:t>Klingt irgendwie nach Gentechnik. 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sz="3600" dirty="0" smtClean="0">
                <a:solidFill>
                  <a:schemeClr val="bg1"/>
                </a:solidFill>
              </a:rPr>
              <a:t>Was </a:t>
            </a:r>
            <a:r>
              <a:rPr lang="de-DE" sz="3600" dirty="0">
                <a:solidFill>
                  <a:schemeClr val="bg1"/>
                </a:solidFill>
              </a:rPr>
              <a:t>heißt hybrid im OA-Kontext?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5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5113823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Zeitschriften veröffentlichen Artikel zunächst kostenpflichtig, machen sie aber nach einer gewissen Zeit frei zugänglich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7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3774975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Zeitschriften veröffentlichen nur Artikel, die von Menschen und Maschinen gemeinsam geschrieben wurden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8" action="ppaction://hlinksldjump">
              <a:snd r:embed="rId9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2436127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Zeitschriften bieten sowohl Open-Access-Artikel als auch kostenpflichtige Artikel an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Freeform 11"/>
          <p:cNvSpPr/>
          <p:nvPr/>
        </p:nvSpPr>
        <p:spPr>
          <a:xfrm>
            <a:off x="7075263" y="159489"/>
            <a:ext cx="1540423" cy="1557413"/>
          </a:xfrm>
          <a:custGeom>
            <a:avLst/>
            <a:gdLst/>
            <a:ahLst/>
            <a:cxnLst/>
            <a:rect l="l" t="t" r="r" b="b"/>
            <a:pathLst>
              <a:path w="3080846" h="3114826">
                <a:moveTo>
                  <a:pt x="0" y="0"/>
                </a:moveTo>
                <a:lnTo>
                  <a:pt x="3080846" y="0"/>
                </a:lnTo>
                <a:lnTo>
                  <a:pt x="3080846" y="3114826"/>
                </a:lnTo>
                <a:lnTo>
                  <a:pt x="0" y="31148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9997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28358" y="1192360"/>
            <a:ext cx="5619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ChatGPT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lässt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grüßen</a:t>
            </a:r>
            <a:r>
              <a:rPr lang="en-US" sz="5400" b="1" dirty="0" smtClean="0">
                <a:solidFill>
                  <a:schemeClr val="bg1"/>
                </a:solidFill>
              </a:rPr>
              <a:t>.</a:t>
            </a:r>
          </a:p>
          <a:p>
            <a:pPr lvl="0" algn="ctr"/>
            <a:r>
              <a:rPr lang="de-DE" dirty="0" smtClean="0">
                <a:solidFill>
                  <a:schemeClr val="bg1"/>
                </a:solidFill>
              </a:rPr>
              <a:t>Trotz KI-Power ist diese </a:t>
            </a:r>
            <a:r>
              <a:rPr lang="de-DE" b="1" dirty="0" smtClean="0">
                <a:solidFill>
                  <a:schemeClr val="bg1"/>
                </a:solidFill>
              </a:rPr>
              <a:t>Antwort aber leider falsch</a:t>
            </a:r>
            <a:r>
              <a:rPr lang="de-DE" dirty="0" smtClean="0">
                <a:solidFill>
                  <a:schemeClr val="bg1"/>
                </a:solidFill>
              </a:rPr>
              <a:t>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347351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792939" y="4664149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04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3"/>
          <p:cNvSpPr/>
          <p:nvPr/>
        </p:nvSpPr>
        <p:spPr>
          <a:xfrm>
            <a:off x="203021" y="4714749"/>
            <a:ext cx="1753249" cy="1955437"/>
          </a:xfrm>
          <a:custGeom>
            <a:avLst/>
            <a:gdLst/>
            <a:ahLst/>
            <a:cxnLst/>
            <a:rect l="l" t="t" r="r" b="b"/>
            <a:pathLst>
              <a:path w="2762219" h="3484450">
                <a:moveTo>
                  <a:pt x="0" y="0"/>
                </a:moveTo>
                <a:lnTo>
                  <a:pt x="2762218" y="0"/>
                </a:lnTo>
                <a:lnTo>
                  <a:pt x="2762218" y="3484450"/>
                </a:lnTo>
                <a:lnTo>
                  <a:pt x="0" y="34844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2"/>
          <p:cNvSpPr/>
          <p:nvPr/>
        </p:nvSpPr>
        <p:spPr>
          <a:xfrm rot="7924678">
            <a:off x="27922" y="93294"/>
            <a:ext cx="2975319" cy="2938688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49840" y="472088"/>
            <a:ext cx="8290560" cy="1898468"/>
          </a:xfrm>
          <a:prstGeom prst="rect">
            <a:avLst/>
          </a:prstGeom>
          <a:solidFill>
            <a:srgbClr val="0B9DD0"/>
          </a:solidFill>
          <a:ln>
            <a:noFill/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Jeder </a:t>
            </a:r>
            <a:r>
              <a:rPr lang="de-DE" dirty="0">
                <a:solidFill>
                  <a:schemeClr val="bg1"/>
                </a:solidFill>
              </a:rPr>
              <a:t>Salat braucht eine leckere Grundzutat. 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sz="2800" dirty="0" smtClean="0">
                <a:solidFill>
                  <a:schemeClr val="bg1"/>
                </a:solidFill>
              </a:rPr>
              <a:t>Was </a:t>
            </a:r>
            <a:r>
              <a:rPr lang="de-DE" sz="2800" dirty="0">
                <a:solidFill>
                  <a:schemeClr val="bg1"/>
                </a:solidFill>
              </a:rPr>
              <a:t>bedeutet „Open Access“ (OA) grundsätzlich?</a:t>
            </a:r>
          </a:p>
        </p:txBody>
      </p:sp>
      <p:sp>
        <p:nvSpPr>
          <p:cNvPr id="3" name="Rectangle 2">
            <a:hlinkClick r:id="rId6" action="ppaction://hlinksldjump">
              <a:snd r:embed="rId7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3851416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de-DE" dirty="0">
                <a:solidFill>
                  <a:schemeClr val="tx1"/>
                </a:solidFill>
              </a:rPr>
              <a:t>Wissenschaftliche Publikationen sind nur für Personen zugänglich, die das richtige Geheimrezept kennen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8" action="ppaction://hlinksldjump">
              <a:snd r:embed="rId7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5233648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de-DE" dirty="0">
                <a:solidFill>
                  <a:schemeClr val="tx1"/>
                </a:solidFill>
              </a:rPr>
              <a:t>Wissenschaftliche Publikationen sind kostenlos zugänglich, allerdings nur </a:t>
            </a:r>
            <a:r>
              <a:rPr lang="de-DE" dirty="0" smtClean="0">
                <a:solidFill>
                  <a:schemeClr val="tx1"/>
                </a:solidFill>
              </a:rPr>
              <a:t>für Angehörige von akademischen </a:t>
            </a:r>
            <a:r>
              <a:rPr lang="de-DE" dirty="0">
                <a:solidFill>
                  <a:schemeClr val="tx1"/>
                </a:solidFill>
              </a:rPr>
              <a:t>Institutionen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9" action="ppaction://hlinksldjump">
              <a:snd r:embed="rId10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2469184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de-DE" dirty="0">
                <a:solidFill>
                  <a:schemeClr val="tx1"/>
                </a:solidFill>
              </a:rPr>
              <a:t>Wissenschaftliche Publikationen sind </a:t>
            </a:r>
            <a:r>
              <a:rPr lang="de-DE" dirty="0" smtClean="0">
                <a:solidFill>
                  <a:schemeClr val="tx1"/>
                </a:solidFill>
              </a:rPr>
              <a:t>online frei </a:t>
            </a:r>
            <a:r>
              <a:rPr lang="de-DE" dirty="0">
                <a:solidFill>
                  <a:schemeClr val="tx1"/>
                </a:solidFill>
              </a:rPr>
              <a:t>und kostenlos zugänglich für </a:t>
            </a:r>
            <a:r>
              <a:rPr lang="de-DE" dirty="0" smtClean="0">
                <a:solidFill>
                  <a:schemeClr val="tx1"/>
                </a:solidFill>
              </a:rPr>
              <a:t>alle 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Freeform 4"/>
          <p:cNvSpPr/>
          <p:nvPr/>
        </p:nvSpPr>
        <p:spPr>
          <a:xfrm>
            <a:off x="7691961" y="0"/>
            <a:ext cx="1452039" cy="1286129"/>
          </a:xfrm>
          <a:custGeom>
            <a:avLst/>
            <a:gdLst/>
            <a:ahLst/>
            <a:cxnLst/>
            <a:rect l="l" t="t" r="r" b="b"/>
            <a:pathLst>
              <a:path w="5122535" h="5048430">
                <a:moveTo>
                  <a:pt x="0" y="0"/>
                </a:moveTo>
                <a:lnTo>
                  <a:pt x="5122535" y="0"/>
                </a:lnTo>
                <a:lnTo>
                  <a:pt x="5122535" y="5048430"/>
                </a:lnTo>
                <a:lnTo>
                  <a:pt x="0" y="504843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563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829028" y="1673623"/>
            <a:ext cx="5619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r>
              <a:rPr lang="en-US" sz="5400" b="1" dirty="0" smtClean="0">
                <a:solidFill>
                  <a:schemeClr val="bg1"/>
                </a:solidFill>
              </a:rPr>
              <a:t>.</a:t>
            </a:r>
          </a:p>
          <a:p>
            <a:pPr lvl="0" algn="ctr"/>
            <a:r>
              <a:rPr lang="de-DE" dirty="0">
                <a:solidFill>
                  <a:schemeClr val="bg1"/>
                </a:solidFill>
              </a:rPr>
              <a:t>Das gibt es allerdings auch und heißt im Fachjargon „</a:t>
            </a:r>
            <a:r>
              <a:rPr lang="de-DE" dirty="0" err="1">
                <a:solidFill>
                  <a:schemeClr val="bg1"/>
                </a:solidFill>
              </a:rPr>
              <a:t>Moving</a:t>
            </a:r>
            <a:r>
              <a:rPr lang="de-DE" dirty="0">
                <a:solidFill>
                  <a:schemeClr val="bg1"/>
                </a:solidFill>
              </a:rPr>
              <a:t> Wall“.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5" y="3766614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256028" y="1576251"/>
            <a:ext cx="6588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Stimmt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!</a:t>
            </a:r>
          </a:p>
          <a:p>
            <a:pPr lvl="0" algn="ctr">
              <a:defRPr/>
            </a:pPr>
            <a:r>
              <a:rPr lang="de-DE" dirty="0">
                <a:solidFill>
                  <a:schemeClr val="bg1"/>
                </a:solidFill>
              </a:rPr>
              <a:t>Sogenannte „hybride“ Zeitschriften sind herkömmliche Subskriptionszeitschriften, in denen einzelne Artikel gegen eine zusätzliche Zahlung Open Access gestellt werden </a:t>
            </a:r>
            <a:r>
              <a:rPr lang="de-DE" dirty="0" smtClean="0">
                <a:solidFill>
                  <a:schemeClr val="bg1"/>
                </a:solidFill>
              </a:rPr>
              <a:t>können.</a:t>
            </a:r>
            <a:endParaRPr kumimoji="0" lang="en-IN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291919" y="4191917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Nächste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Frage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41" y="-49349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1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4838935">
            <a:off x="7476331" y="-40004"/>
            <a:ext cx="1625600" cy="1625600"/>
          </a:xfrm>
          <a:prstGeom prst="rect">
            <a:avLst/>
          </a:prstGeom>
        </p:spPr>
      </p:pic>
      <p:sp>
        <p:nvSpPr>
          <p:cNvPr id="6" name="Freeform 2"/>
          <p:cNvSpPr/>
          <p:nvPr/>
        </p:nvSpPr>
        <p:spPr>
          <a:xfrm rot="7530985">
            <a:off x="150615" y="266590"/>
            <a:ext cx="6787955" cy="7221229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52846" y="435429"/>
            <a:ext cx="8290560" cy="1898468"/>
          </a:xfrm>
          <a:prstGeom prst="rect">
            <a:avLst/>
          </a:prstGeom>
          <a:solidFill>
            <a:srgbClr val="0B9DD0"/>
          </a:solidFill>
          <a:ln>
            <a:noFill/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 err="1">
                <a:solidFill>
                  <a:schemeClr val="bg1"/>
                </a:solidFill>
              </a:rPr>
              <a:t>Darth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Vader</a:t>
            </a:r>
            <a:r>
              <a:rPr lang="de-DE" dirty="0">
                <a:solidFill>
                  <a:schemeClr val="bg1"/>
                </a:solidFill>
              </a:rPr>
              <a:t> im klassischen Salat? Wohl eher nicht. 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sz="2400" dirty="0" smtClean="0">
                <a:solidFill>
                  <a:schemeClr val="bg1"/>
                </a:solidFill>
              </a:rPr>
              <a:t>Aber </a:t>
            </a:r>
            <a:r>
              <a:rPr lang="de-DE" sz="2400" dirty="0">
                <a:solidFill>
                  <a:schemeClr val="bg1"/>
                </a:solidFill>
              </a:rPr>
              <a:t>wofür steht die Farbe schwarz im </a:t>
            </a:r>
            <a:r>
              <a:rPr lang="de-DE" sz="2400" dirty="0" smtClean="0">
                <a:solidFill>
                  <a:schemeClr val="bg1"/>
                </a:solidFill>
              </a:rPr>
              <a:t>Open Access-Salat</a:t>
            </a:r>
            <a:r>
              <a:rPr lang="de-DE" sz="2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Rectangle 2">
            <a:hlinkClick r:id="rId5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3877205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 smtClean="0">
                <a:solidFill>
                  <a:schemeClr val="tx1"/>
                </a:solidFill>
              </a:rPr>
              <a:t>Schwarzes </a:t>
            </a:r>
            <a:r>
              <a:rPr lang="de-DE" dirty="0">
                <a:solidFill>
                  <a:schemeClr val="tx1"/>
                </a:solidFill>
              </a:rPr>
              <a:t>Open Access bezeichnet die Artikel, die nur in einer begrenzten Vorschau sichtbar sind 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7" action="ppaction://hlinksldjump">
              <a:snd r:embed="rId6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2487242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Das ist die Farbe der traurigen </a:t>
            </a:r>
            <a:r>
              <a:rPr lang="de-DE" dirty="0" smtClean="0">
                <a:solidFill>
                  <a:schemeClr val="tx1"/>
                </a:solidFill>
              </a:rPr>
              <a:t>Wissenschaftler*innen im Mittelbau, </a:t>
            </a:r>
            <a:r>
              <a:rPr lang="de-DE" dirty="0">
                <a:solidFill>
                  <a:schemeClr val="tx1"/>
                </a:solidFill>
              </a:rPr>
              <a:t>weil sie immer nur befristete Verträge </a:t>
            </a:r>
            <a:r>
              <a:rPr lang="de-DE" dirty="0" smtClean="0">
                <a:solidFill>
                  <a:schemeClr val="tx1"/>
                </a:solidFill>
              </a:rPr>
              <a:t>bekommen 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8" action="ppaction://hlinksldjump">
              <a:snd r:embed="rId9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5267168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Das ist die Beschreibung für Schattenbibliotheken wie </a:t>
            </a:r>
            <a:r>
              <a:rPr lang="de-DE" dirty="0" err="1" smtClean="0">
                <a:solidFill>
                  <a:schemeClr val="tx1"/>
                </a:solidFill>
              </a:rPr>
              <a:t>Sci</a:t>
            </a:r>
            <a:r>
              <a:rPr lang="de-DE" dirty="0" smtClean="0">
                <a:solidFill>
                  <a:schemeClr val="tx1"/>
                </a:solidFill>
              </a:rPr>
              <a:t>-Hub</a:t>
            </a:r>
            <a:endParaRPr kumimoji="0" lang="en-IN" sz="2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8" name="Grafik 7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393880" y="3086185"/>
            <a:ext cx="591093" cy="560558"/>
          </a:xfrm>
          <a:prstGeom prst="rect">
            <a:avLst/>
          </a:prstGeom>
        </p:spPr>
      </p:pic>
      <p:pic>
        <p:nvPicPr>
          <p:cNvPr id="9" name="Grafik 8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188844" y="166136"/>
            <a:ext cx="695739" cy="79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8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609380" y="1224258"/>
            <a:ext cx="6120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Da </a:t>
            </a:r>
            <a:r>
              <a:rPr lang="en-US" sz="5400" b="1" dirty="0" err="1" smtClean="0">
                <a:solidFill>
                  <a:schemeClr val="bg1"/>
                </a:solidFill>
              </a:rPr>
              <a:t>ist</a:t>
            </a:r>
            <a:r>
              <a:rPr lang="en-US" sz="5400" b="1" dirty="0" smtClean="0">
                <a:solidFill>
                  <a:schemeClr val="bg1"/>
                </a:solidFill>
              </a:rPr>
              <a:t> was </a:t>
            </a:r>
            <a:r>
              <a:rPr lang="en-US" sz="5400" b="1" dirty="0" err="1" smtClean="0">
                <a:solidFill>
                  <a:schemeClr val="bg1"/>
                </a:solidFill>
              </a:rPr>
              <a:t>dran</a:t>
            </a:r>
            <a:r>
              <a:rPr lang="en-US" sz="5400" b="1" dirty="0" smtClean="0">
                <a:solidFill>
                  <a:schemeClr val="bg1"/>
                </a:solidFill>
              </a:rPr>
              <a:t>…</a:t>
            </a:r>
          </a:p>
          <a:p>
            <a:pPr lvl="0" algn="ctr"/>
            <a:r>
              <a:rPr lang="de-DE" dirty="0" smtClean="0">
                <a:solidFill>
                  <a:schemeClr val="bg1"/>
                </a:solidFill>
              </a:rPr>
              <a:t>Ist aber leider </a:t>
            </a:r>
            <a:r>
              <a:rPr lang="de-DE" b="1" dirty="0" smtClean="0">
                <a:solidFill>
                  <a:schemeClr val="bg1"/>
                </a:solidFill>
              </a:rPr>
              <a:t>nicht die richtige Antwort </a:t>
            </a:r>
            <a:r>
              <a:rPr lang="de-DE" dirty="0" smtClean="0">
                <a:solidFill>
                  <a:schemeClr val="bg1"/>
                </a:solidFill>
              </a:rPr>
              <a:t>auf die Frage.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411235" y="325276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56823" y="4628743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3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988516" y="1673623"/>
            <a:ext cx="5619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r>
              <a:rPr lang="en-US" sz="5400" b="1" dirty="0" smtClean="0">
                <a:solidFill>
                  <a:schemeClr val="bg1"/>
                </a:solidFill>
              </a:rPr>
              <a:t>.</a:t>
            </a:r>
          </a:p>
          <a:p>
            <a:pPr lvl="0" algn="ctr"/>
            <a:r>
              <a:rPr lang="de-DE" dirty="0" smtClean="0">
                <a:solidFill>
                  <a:schemeClr val="bg1"/>
                </a:solidFill>
              </a:rPr>
              <a:t>Das wäre dann nicht mehr Open Access.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5" y="3766614"/>
            <a:ext cx="2668440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256026" y="1820800"/>
            <a:ext cx="6588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Stimmt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!</a:t>
            </a:r>
          </a:p>
          <a:p>
            <a:pPr algn="ctr">
              <a:defRPr/>
            </a:pPr>
            <a:r>
              <a:rPr lang="de-DE" dirty="0">
                <a:solidFill>
                  <a:schemeClr val="bg1"/>
                </a:solidFill>
              </a:rPr>
              <a:t>Der Begriff ist allerdings </a:t>
            </a:r>
            <a:r>
              <a:rPr lang="de-DE" dirty="0" smtClean="0">
                <a:solidFill>
                  <a:schemeClr val="bg1"/>
                </a:solidFill>
              </a:rPr>
              <a:t>nicht fest </a:t>
            </a:r>
            <a:r>
              <a:rPr lang="de-DE" dirty="0">
                <a:solidFill>
                  <a:schemeClr val="bg1"/>
                </a:solidFill>
              </a:rPr>
              <a:t>etabliert</a:t>
            </a:r>
            <a:r>
              <a:rPr lang="de-DE" dirty="0" smtClean="0">
                <a:solidFill>
                  <a:schemeClr val="bg1"/>
                </a:solidFill>
              </a:rPr>
              <a:t>.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291917" y="3784803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ENDE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737507" y="-49349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5755653"/>
            <a:ext cx="9144000" cy="11023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endParaRPr lang="de-DE" sz="2000" dirty="0" smtClean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1564846" y="665761"/>
            <a:ext cx="5910808" cy="1872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39"/>
              </a:lnSpc>
            </a:pPr>
            <a:r>
              <a:rPr lang="en-US" sz="6990" b="1" dirty="0" err="1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Danke</a:t>
            </a:r>
            <a:r>
              <a:rPr lang="en-US" sz="6990" b="1" dirty="0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 </a:t>
            </a:r>
            <a:r>
              <a:rPr lang="en-US" sz="6990" b="1" dirty="0" err="1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fürs</a:t>
            </a:r>
            <a:r>
              <a:rPr lang="en-US" sz="6990" b="1" dirty="0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 </a:t>
            </a:r>
            <a:r>
              <a:rPr lang="en-US" sz="6990" b="1" dirty="0" err="1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Spielen</a:t>
            </a:r>
            <a:r>
              <a:rPr lang="en-US" sz="6990" b="1" dirty="0">
                <a:solidFill>
                  <a:srgbClr val="94B73A"/>
                </a:solidFill>
                <a:latin typeface="Kollektif Bold"/>
                <a:ea typeface="Kollektif Bold"/>
                <a:cs typeface="Kollektif Bold"/>
                <a:sym typeface="Kollektif Bold"/>
              </a:rPr>
              <a:t>!</a:t>
            </a:r>
          </a:p>
        </p:txBody>
      </p:sp>
      <p:sp>
        <p:nvSpPr>
          <p:cNvPr id="3" name="Freeform 3"/>
          <p:cNvSpPr/>
          <p:nvPr/>
        </p:nvSpPr>
        <p:spPr>
          <a:xfrm>
            <a:off x="193860" y="179178"/>
            <a:ext cx="1422736" cy="1422736"/>
          </a:xfrm>
          <a:custGeom>
            <a:avLst/>
            <a:gdLst/>
            <a:ahLst/>
            <a:cxnLst/>
            <a:rect l="l" t="t" r="r" b="b"/>
            <a:pathLst>
              <a:path w="2845471" h="2845471">
                <a:moveTo>
                  <a:pt x="0" y="0"/>
                </a:moveTo>
                <a:lnTo>
                  <a:pt x="2845471" y="0"/>
                </a:lnTo>
                <a:lnTo>
                  <a:pt x="2845471" y="2845471"/>
                </a:lnTo>
                <a:lnTo>
                  <a:pt x="0" y="2845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87896" y="4269301"/>
            <a:ext cx="2057400" cy="20574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9856329">
            <a:off x="6846266" y="240334"/>
            <a:ext cx="2057400" cy="20574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4476955">
            <a:off x="388998" y="972709"/>
            <a:ext cx="1554688" cy="1314418"/>
          </a:xfrm>
          <a:custGeom>
            <a:avLst/>
            <a:gdLst/>
            <a:ahLst/>
            <a:cxnLst/>
            <a:rect l="l" t="t" r="r" b="b"/>
            <a:pathLst>
              <a:path w="3109376" h="2628836">
                <a:moveTo>
                  <a:pt x="0" y="0"/>
                </a:moveTo>
                <a:lnTo>
                  <a:pt x="3109376" y="0"/>
                </a:lnTo>
                <a:lnTo>
                  <a:pt x="3109376" y="2628836"/>
                </a:lnTo>
                <a:lnTo>
                  <a:pt x="0" y="26288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724388" y="1371600"/>
            <a:ext cx="1540423" cy="1557413"/>
          </a:xfrm>
          <a:custGeom>
            <a:avLst/>
            <a:gdLst/>
            <a:ahLst/>
            <a:cxnLst/>
            <a:rect l="l" t="t" r="r" b="b"/>
            <a:pathLst>
              <a:path w="3080846" h="3114826">
                <a:moveTo>
                  <a:pt x="0" y="0"/>
                </a:moveTo>
                <a:lnTo>
                  <a:pt x="3080846" y="0"/>
                </a:lnTo>
                <a:lnTo>
                  <a:pt x="3080846" y="3114826"/>
                </a:lnTo>
                <a:lnTo>
                  <a:pt x="0" y="31148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451718" y="4888405"/>
            <a:ext cx="1340713" cy="867248"/>
          </a:xfrm>
          <a:custGeom>
            <a:avLst/>
            <a:gdLst/>
            <a:ahLst/>
            <a:cxnLst/>
            <a:rect l="l" t="t" r="r" b="b"/>
            <a:pathLst>
              <a:path w="3932860" h="2552784">
                <a:moveTo>
                  <a:pt x="0" y="0"/>
                </a:moveTo>
                <a:lnTo>
                  <a:pt x="3932860" y="0"/>
                </a:lnTo>
                <a:lnTo>
                  <a:pt x="3932860" y="2552784"/>
                </a:lnTo>
                <a:lnTo>
                  <a:pt x="0" y="255278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11428493">
            <a:off x="7673572" y="4214057"/>
            <a:ext cx="1182479" cy="1206705"/>
          </a:xfrm>
          <a:custGeom>
            <a:avLst/>
            <a:gdLst/>
            <a:ahLst/>
            <a:cxnLst/>
            <a:rect l="l" t="t" r="r" b="b"/>
            <a:pathLst>
              <a:path w="3330467" h="3330467">
                <a:moveTo>
                  <a:pt x="0" y="0"/>
                </a:moveTo>
                <a:lnTo>
                  <a:pt x="3330467" y="0"/>
                </a:lnTo>
                <a:lnTo>
                  <a:pt x="3330467" y="3330467"/>
                </a:lnTo>
                <a:lnTo>
                  <a:pt x="0" y="333046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1" name="Rectangle 2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313611" y="4707005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Quiz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beenden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964235"/>
              </p:ext>
            </p:extLst>
          </p:nvPr>
        </p:nvGraphicFramePr>
        <p:xfrm>
          <a:off x="2774244" y="6164220"/>
          <a:ext cx="646558" cy="462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Acrobat Document" r:id="rId15" imgW="1821145" imgH="1302737" progId="Acrobat.Document.DC">
                  <p:embed/>
                </p:oleObj>
              </mc:Choice>
              <mc:Fallback>
                <p:oleObj name="Acrobat Document" r:id="rId15" imgW="1821145" imgH="1302737" progId="Acrobat.Document.DC">
                  <p:embed/>
                  <p:pic>
                    <p:nvPicPr>
                      <p:cNvPr id="11" name="Objekt 10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774244" y="6164220"/>
                        <a:ext cx="646558" cy="462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Grafik 1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036" y="6126392"/>
            <a:ext cx="638019" cy="41471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527" y="6095763"/>
            <a:ext cx="1059124" cy="655909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1730930" y="5836409"/>
            <a:ext cx="702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Erstellt</a:t>
            </a:r>
            <a:r>
              <a:rPr lang="de-DE" sz="800" baseline="0" dirty="0" smtClean="0">
                <a:solidFill>
                  <a:schemeClr val="tx1"/>
                </a:solidFill>
              </a:rPr>
              <a:t> von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623996" y="5848916"/>
            <a:ext cx="882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Im</a:t>
            </a:r>
            <a:r>
              <a:rPr lang="de-DE" sz="800" baseline="0" dirty="0" smtClean="0">
                <a:solidFill>
                  <a:schemeClr val="tx1"/>
                </a:solidFill>
              </a:rPr>
              <a:t> Rahmen</a:t>
            </a:r>
            <a:r>
              <a:rPr lang="de-DE" sz="800" dirty="0" smtClean="0">
                <a:solidFill>
                  <a:schemeClr val="tx1"/>
                </a:solidFill>
              </a:rPr>
              <a:t> von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72586" y="5859743"/>
            <a:ext cx="874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Gefördert</a:t>
            </a:r>
            <a:r>
              <a:rPr lang="de-DE" sz="800" baseline="0" dirty="0" smtClean="0">
                <a:solidFill>
                  <a:schemeClr val="tx1"/>
                </a:solidFill>
              </a:rPr>
              <a:t> durch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419367" y="5825666"/>
            <a:ext cx="2628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800" baseline="0" dirty="0" smtClean="0">
                <a:solidFill>
                  <a:schemeClr val="tx1"/>
                </a:solidFill>
              </a:rPr>
              <a:t>Dieses Werk steht unter einer </a:t>
            </a:r>
            <a:r>
              <a:rPr lang="de-DE" sz="800" baseline="0" dirty="0" smtClean="0">
                <a:solidFill>
                  <a:srgbClr val="FF0000"/>
                </a:solidFill>
                <a:hlinkClick r:id="rId19"/>
              </a:rPr>
              <a:t>Creative </a:t>
            </a:r>
            <a:r>
              <a:rPr lang="de-DE" sz="800" baseline="0" dirty="0" err="1" smtClean="0">
                <a:solidFill>
                  <a:srgbClr val="FF0000"/>
                </a:solidFill>
                <a:hlinkClick r:id="rId19"/>
              </a:rPr>
              <a:t>Commons</a:t>
            </a:r>
            <a:r>
              <a:rPr lang="de-DE" sz="800" baseline="0" dirty="0" smtClean="0">
                <a:solidFill>
                  <a:srgbClr val="FF0000"/>
                </a:solidFill>
                <a:hlinkClick r:id="rId19"/>
              </a:rPr>
              <a:t> Attribution 4.0 international Lizenz</a:t>
            </a:r>
            <a:r>
              <a:rPr lang="de-DE" sz="800" baseline="0" dirty="0" smtClean="0">
                <a:solidFill>
                  <a:srgbClr val="FF0000"/>
                </a:solidFill>
              </a:rPr>
              <a:t>. </a:t>
            </a:r>
            <a:r>
              <a:rPr lang="de-DE" sz="800" baseline="0" dirty="0" smtClean="0"/>
              <a:t>Ausgenommen</a:t>
            </a:r>
            <a:r>
              <a:rPr lang="de-DE" sz="800" baseline="0" dirty="0" smtClean="0">
                <a:solidFill>
                  <a:srgbClr val="FF0000"/>
                </a:solidFill>
              </a:rPr>
              <a:t> </a:t>
            </a:r>
            <a:r>
              <a:rPr lang="de-DE" sz="800" baseline="0" dirty="0" smtClean="0">
                <a:solidFill>
                  <a:schemeClr val="tx1"/>
                </a:solidFill>
              </a:rPr>
              <a:t>Logos.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422771" y="6226026"/>
            <a:ext cx="2685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800" dirty="0" smtClean="0"/>
              <a:t>Begriffssalat. Das Quiz zu den Open-Access-Farben, 2025, </a:t>
            </a:r>
            <a:r>
              <a:rPr lang="de-DE" sz="800" dirty="0" smtClean="0">
                <a:hlinkClick r:id="rId19"/>
              </a:rPr>
              <a:t>CC BY 4.0 International</a:t>
            </a:r>
            <a:r>
              <a:rPr lang="de-DE" sz="800" dirty="0" smtClean="0"/>
              <a:t>, Carolin </a:t>
            </a:r>
            <a:r>
              <a:rPr lang="de-DE" sz="800" dirty="0" err="1" smtClean="0"/>
              <a:t>Becklas</a:t>
            </a:r>
            <a:endParaRPr lang="de-DE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796" y="6104397"/>
            <a:ext cx="696035" cy="243526"/>
          </a:xfrm>
          <a:prstGeom prst="rect">
            <a:avLst/>
          </a:prstGeom>
        </p:spPr>
      </p:pic>
      <p:sp>
        <p:nvSpPr>
          <p:cNvPr id="26" name="Eine Ecke des Rechtecks schneiden 25"/>
          <p:cNvSpPr/>
          <p:nvPr/>
        </p:nvSpPr>
        <p:spPr>
          <a:xfrm rot="10800000" flipH="1">
            <a:off x="2006223" y="3055520"/>
            <a:ext cx="5819024" cy="1173403"/>
          </a:xfrm>
          <a:prstGeom prst="snip1Rect">
            <a:avLst/>
          </a:prstGeom>
          <a:solidFill>
            <a:srgbClr val="0B9DD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096545" y="3140234"/>
            <a:ext cx="4847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Immer noch wissenshungrig? </a:t>
            </a:r>
          </a:p>
          <a:p>
            <a:r>
              <a:rPr lang="de-DE" dirty="0">
                <a:solidFill>
                  <a:schemeClr val="bg1"/>
                </a:solidFill>
              </a:rPr>
              <a:t>Hier gibt’s noch mehr Infos zu Open Access: </a:t>
            </a:r>
          </a:p>
          <a:p>
            <a:r>
              <a:rPr lang="de-DE" dirty="0">
                <a:solidFill>
                  <a:schemeClr val="bg1"/>
                </a:solidFill>
                <a:hlinkClick r:id="rId21"/>
              </a:rPr>
              <a:t>open-</a:t>
            </a:r>
            <a:r>
              <a:rPr lang="de-DE" dirty="0" err="1">
                <a:solidFill>
                  <a:schemeClr val="bg1"/>
                </a:solidFill>
                <a:hlinkClick r:id="rId21"/>
              </a:rPr>
              <a:t>access.network</a:t>
            </a:r>
            <a:endParaRPr lang="de-DE" dirty="0">
              <a:solidFill>
                <a:schemeClr val="bg1"/>
              </a:solidFill>
            </a:endParaRPr>
          </a:p>
          <a:p>
            <a:endParaRPr lang="de-DE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861908" y="3202022"/>
            <a:ext cx="647367" cy="80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45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2330184" y="1708320"/>
            <a:ext cx="4899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endParaRPr lang="en-US" sz="5400" b="1" dirty="0" smtClean="0">
              <a:solidFill>
                <a:schemeClr val="bg1"/>
              </a:solidFill>
            </a:endParaRP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Open-Access-Publikationen </a:t>
            </a:r>
            <a:r>
              <a:rPr lang="de-DE" dirty="0">
                <a:solidFill>
                  <a:schemeClr val="bg1"/>
                </a:solidFill>
              </a:rPr>
              <a:t>sind ohne geheimnisvolles Spezialwissen </a:t>
            </a:r>
            <a:r>
              <a:rPr lang="de-DE" dirty="0" smtClean="0">
                <a:solidFill>
                  <a:schemeClr val="bg1"/>
                </a:solidFill>
              </a:rPr>
              <a:t>zugänglich.</a:t>
            </a:r>
            <a:endParaRPr lang="en-IN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496011" y="3772902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68326" y="1708320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3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2322601" y="1602832"/>
            <a:ext cx="52064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Nicht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ganz</a:t>
            </a:r>
            <a:endParaRPr lang="en-US" sz="5400" b="1" dirty="0" smtClean="0">
              <a:solidFill>
                <a:schemeClr val="bg1"/>
              </a:solidFill>
            </a:endParaRP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Open-Access-Publikationen </a:t>
            </a:r>
            <a:r>
              <a:rPr lang="de-DE" dirty="0">
                <a:solidFill>
                  <a:schemeClr val="bg1"/>
                </a:solidFill>
              </a:rPr>
              <a:t>können unabhängig von der Heimatinstitution gelesen werden.</a:t>
            </a:r>
            <a:endParaRPr lang="en-IN" sz="54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667445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9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256028" y="1576251"/>
            <a:ext cx="67616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de-DE" sz="4400" b="1" dirty="0" smtClean="0">
                <a:solidFill>
                  <a:schemeClr val="bg1"/>
                </a:solidFill>
              </a:rPr>
              <a:t>Richtig</a:t>
            </a:r>
            <a:r>
              <a:rPr lang="de-DE" sz="4400" b="1" dirty="0">
                <a:solidFill>
                  <a:schemeClr val="bg1"/>
                </a:solidFill>
              </a:rPr>
              <a:t>! </a:t>
            </a:r>
            <a:endParaRPr lang="de-DE" sz="4400" b="1" dirty="0" smtClean="0">
              <a:solidFill>
                <a:schemeClr val="bg1"/>
              </a:solidFill>
            </a:endParaRPr>
          </a:p>
          <a:p>
            <a:pPr lvl="0" algn="ctr">
              <a:defRPr/>
            </a:pPr>
            <a:r>
              <a:rPr lang="de-DE" dirty="0" smtClean="0">
                <a:solidFill>
                  <a:schemeClr val="bg1"/>
                </a:solidFill>
              </a:rPr>
              <a:t>Open </a:t>
            </a:r>
            <a:r>
              <a:rPr lang="de-DE" dirty="0">
                <a:solidFill>
                  <a:schemeClr val="bg1"/>
                </a:solidFill>
              </a:rPr>
              <a:t>Access bedeutet, dass alle Menschen kostenlos </a:t>
            </a:r>
            <a:r>
              <a:rPr lang="de-DE" dirty="0" smtClean="0">
                <a:solidFill>
                  <a:schemeClr val="bg1"/>
                </a:solidFill>
              </a:rPr>
              <a:t>online Zugriff </a:t>
            </a:r>
            <a:r>
              <a:rPr lang="de-DE" dirty="0">
                <a:solidFill>
                  <a:schemeClr val="bg1"/>
                </a:solidFill>
              </a:rPr>
              <a:t>auf wissenschaftliche Publikationen haben, zu jeder Zeit und an jedem Ort.</a:t>
            </a:r>
            <a:endParaRPr kumimoji="0" lang="en-IN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378488" y="3621955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Nächste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Frage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631173" y="3287232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"/>
          <p:cNvSpPr/>
          <p:nvPr/>
        </p:nvSpPr>
        <p:spPr>
          <a:xfrm>
            <a:off x="288261" y="-106261"/>
            <a:ext cx="6605080" cy="6964261"/>
          </a:xfrm>
          <a:custGeom>
            <a:avLst/>
            <a:gdLst/>
            <a:ahLst/>
            <a:cxnLst/>
            <a:rect l="l" t="t" r="r" b="b"/>
            <a:pathLst>
              <a:path w="6787955" h="7221229">
                <a:moveTo>
                  <a:pt x="0" y="0"/>
                </a:moveTo>
                <a:lnTo>
                  <a:pt x="6787955" y="0"/>
                </a:lnTo>
                <a:lnTo>
                  <a:pt x="6787955" y="7221229"/>
                </a:lnTo>
                <a:lnTo>
                  <a:pt x="0" y="72212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Freeform 4"/>
          <p:cNvSpPr/>
          <p:nvPr/>
        </p:nvSpPr>
        <p:spPr>
          <a:xfrm>
            <a:off x="5684235" y="3511721"/>
            <a:ext cx="3242928" cy="3201665"/>
          </a:xfrm>
          <a:custGeom>
            <a:avLst/>
            <a:gdLst/>
            <a:ahLst/>
            <a:cxnLst/>
            <a:rect l="l" t="t" r="r" b="b"/>
            <a:pathLst>
              <a:path w="4866968" h="4114800">
                <a:moveTo>
                  <a:pt x="0" y="0"/>
                </a:moveTo>
                <a:lnTo>
                  <a:pt x="4866968" y="0"/>
                </a:lnTo>
                <a:lnTo>
                  <a:pt x="486696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228A24-4A1B-41B0-A802-CD51398332B9}"/>
              </a:ext>
            </a:extLst>
          </p:cNvPr>
          <p:cNvSpPr/>
          <p:nvPr/>
        </p:nvSpPr>
        <p:spPr>
          <a:xfrm>
            <a:off x="452846" y="435429"/>
            <a:ext cx="8290560" cy="1898468"/>
          </a:xfrm>
          <a:prstGeom prst="rect">
            <a:avLst/>
          </a:prstGeom>
          <a:solidFill>
            <a:srgbClr val="0B9DD0"/>
          </a:solidFill>
          <a:ln>
            <a:noFill/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r>
              <a:rPr lang="de-DE" dirty="0">
                <a:solidFill>
                  <a:schemeClr val="bg1"/>
                </a:solidFill>
              </a:rPr>
              <a:t>Jeder schmackhafte Salat braucht ein paar frische, grüne </a:t>
            </a:r>
            <a:r>
              <a:rPr lang="de-DE" dirty="0" smtClean="0">
                <a:solidFill>
                  <a:schemeClr val="bg1"/>
                </a:solidFill>
              </a:rPr>
              <a:t>Zutaten!</a:t>
            </a:r>
          </a:p>
          <a:p>
            <a:r>
              <a:rPr lang="de-DE" sz="2800" dirty="0" smtClean="0">
                <a:solidFill>
                  <a:schemeClr val="bg1"/>
                </a:solidFill>
              </a:rPr>
              <a:t>Was </a:t>
            </a:r>
            <a:r>
              <a:rPr lang="de-DE" sz="2800" dirty="0">
                <a:solidFill>
                  <a:schemeClr val="bg1"/>
                </a:solidFill>
              </a:rPr>
              <a:t>versteht man unter „grünem Open Access“?</a:t>
            </a:r>
          </a:p>
        </p:txBody>
      </p:sp>
      <p:sp>
        <p:nvSpPr>
          <p:cNvPr id="3" name="Rectangle 2">
            <a:hlinkClick r:id="rId8" action="ppaction://hlinksldjump">
              <a:snd r:embed="rId9" name="WrongAnswerSFX.wav"/>
            </a:hlinkClick>
            <a:extLst>
              <a:ext uri="{FF2B5EF4-FFF2-40B4-BE49-F238E27FC236}">
                <a16:creationId xmlns:a16="http://schemas.microsoft.com/office/drawing/2014/main" id="{93EB3632-12C3-41FB-861E-57B9D53BBF65}"/>
              </a:ext>
            </a:extLst>
          </p:cNvPr>
          <p:cNvSpPr/>
          <p:nvPr/>
        </p:nvSpPr>
        <p:spPr>
          <a:xfrm>
            <a:off x="452846" y="2463274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Wissenschaftliche Artikel werden in Recyclingpapier-Büchern veröffentlicht, um die Umwelt zu schonen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Rectangle 3">
            <a:hlinkClick r:id="rId10" action="ppaction://hlinksldjump">
              <a:snd r:embed="rId9" name="WrongAnswerSFX.wav"/>
            </a:hlinkClick>
            <a:extLst>
              <a:ext uri="{FF2B5EF4-FFF2-40B4-BE49-F238E27FC236}">
                <a16:creationId xmlns:a16="http://schemas.microsoft.com/office/drawing/2014/main" id="{B13A91EA-B5BD-4E5A-9CE5-F4D02B7DF76F}"/>
              </a:ext>
            </a:extLst>
          </p:cNvPr>
          <p:cNvSpPr/>
          <p:nvPr/>
        </p:nvSpPr>
        <p:spPr>
          <a:xfrm>
            <a:off x="452846" y="5112554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Veröffentlichungen werden automatisch nach einer Wartezeit von einigen Monaten </a:t>
            </a:r>
            <a:r>
              <a:rPr lang="de-DE" dirty="0" smtClean="0">
                <a:solidFill>
                  <a:schemeClr val="tx1"/>
                </a:solidFill>
              </a:rPr>
              <a:t>auf </a:t>
            </a:r>
            <a:r>
              <a:rPr lang="de-DE" dirty="0">
                <a:solidFill>
                  <a:schemeClr val="tx1"/>
                </a:solidFill>
              </a:rPr>
              <a:t>einem öffentlichen Dokumentenserver hinterlegt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" name="Rectangle 4">
            <a:hlinkClick r:id="rId11" action="ppaction://hlinksldjump">
              <a:snd r:embed="rId12" name="CorrectAnswerSFX.wav"/>
            </a:hlinkClick>
            <a:extLst>
              <a:ext uri="{FF2B5EF4-FFF2-40B4-BE49-F238E27FC236}">
                <a16:creationId xmlns:a16="http://schemas.microsoft.com/office/drawing/2014/main" id="{11A411AB-3628-4BD3-8F92-E851842AEEC9}"/>
              </a:ext>
            </a:extLst>
          </p:cNvPr>
          <p:cNvSpPr/>
          <p:nvPr/>
        </p:nvSpPr>
        <p:spPr>
          <a:xfrm>
            <a:off x="452846" y="3787914"/>
            <a:ext cx="8290560" cy="1236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lvl="0" algn="ctr" defTabSz="685800">
              <a:defRPr/>
            </a:pPr>
            <a:r>
              <a:rPr lang="de-DE" dirty="0">
                <a:solidFill>
                  <a:schemeClr val="tx1"/>
                </a:solidFill>
              </a:rPr>
              <a:t>Veröffentlichungen werden zuerst </a:t>
            </a:r>
            <a:r>
              <a:rPr lang="de-DE" dirty="0" smtClean="0">
                <a:solidFill>
                  <a:schemeClr val="tx1"/>
                </a:solidFill>
              </a:rPr>
              <a:t>in einem Verlag </a:t>
            </a:r>
            <a:r>
              <a:rPr lang="de-DE" dirty="0">
                <a:solidFill>
                  <a:schemeClr val="tx1"/>
                </a:solidFill>
              </a:rPr>
              <a:t>publiziert und anschließend auf einem frei zugänglichen </a:t>
            </a:r>
            <a:r>
              <a:rPr lang="de-DE" dirty="0" smtClean="0">
                <a:solidFill>
                  <a:schemeClr val="tx1"/>
                </a:solidFill>
              </a:rPr>
              <a:t>Dokumentenserver </a:t>
            </a:r>
            <a:r>
              <a:rPr lang="de-DE" dirty="0">
                <a:solidFill>
                  <a:schemeClr val="tx1"/>
                </a:solidFill>
              </a:rPr>
              <a:t>hinterlegt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7176975" y="0"/>
            <a:ext cx="1850065" cy="1373062"/>
          </a:xfrm>
          <a:custGeom>
            <a:avLst/>
            <a:gdLst/>
            <a:ahLst/>
            <a:cxnLst/>
            <a:rect l="l" t="t" r="r" b="b"/>
            <a:pathLst>
              <a:path w="3358792" h="2638178">
                <a:moveTo>
                  <a:pt x="0" y="0"/>
                </a:moveTo>
                <a:lnTo>
                  <a:pt x="3358792" y="0"/>
                </a:lnTo>
                <a:lnTo>
                  <a:pt x="3358792" y="2638178"/>
                </a:lnTo>
                <a:lnTo>
                  <a:pt x="0" y="263817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9212" y="71215"/>
            <a:ext cx="892621" cy="818707"/>
          </a:xfrm>
          <a:custGeom>
            <a:avLst/>
            <a:gdLst/>
            <a:ahLst/>
            <a:cxnLst/>
            <a:rect l="l" t="t" r="r" b="b"/>
            <a:pathLst>
              <a:path w="3456291" h="3712813">
                <a:moveTo>
                  <a:pt x="0" y="0"/>
                </a:moveTo>
                <a:lnTo>
                  <a:pt x="3456291" y="0"/>
                </a:lnTo>
                <a:lnTo>
                  <a:pt x="3456291" y="3712813"/>
                </a:lnTo>
                <a:lnTo>
                  <a:pt x="0" y="3712813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403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2321386" y="1384865"/>
            <a:ext cx="5206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Stimmt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nicht</a:t>
            </a:r>
            <a:r>
              <a:rPr lang="en-US" sz="5400" b="1" dirty="0" smtClean="0">
                <a:solidFill>
                  <a:schemeClr val="bg1"/>
                </a:solidFill>
              </a:rPr>
              <a:t>!</a:t>
            </a: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Wäre aber gut für die Umwelt …</a:t>
            </a:r>
            <a:endParaRPr lang="en-IN" sz="54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6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Freeform 10"/>
          <p:cNvSpPr/>
          <p:nvPr/>
        </p:nvSpPr>
        <p:spPr>
          <a:xfrm>
            <a:off x="243508" y="3706075"/>
            <a:ext cx="2290969" cy="3151925"/>
          </a:xfrm>
          <a:custGeom>
            <a:avLst/>
            <a:gdLst/>
            <a:ahLst/>
            <a:cxnLst/>
            <a:rect l="l" t="t" r="r" b="b"/>
            <a:pathLst>
              <a:path w="3280248" h="4497766">
                <a:moveTo>
                  <a:pt x="0" y="0"/>
                </a:moveTo>
                <a:lnTo>
                  <a:pt x="3280248" y="0"/>
                </a:lnTo>
                <a:lnTo>
                  <a:pt x="3280248" y="4497765"/>
                </a:lnTo>
                <a:lnTo>
                  <a:pt x="0" y="4497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 r="-154777"/>
            </a:stretch>
          </a:blipFill>
        </p:spPr>
      </p:sp>
    </p:spTree>
    <p:extLst>
      <p:ext uri="{BB962C8B-B14F-4D97-AF65-F5344CB8AC3E}">
        <p14:creationId xmlns:p14="http://schemas.microsoft.com/office/powerpoint/2010/main" val="3915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2195010" y="1204112"/>
            <a:ext cx="5206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bg1"/>
                </a:solidFill>
              </a:rPr>
              <a:t>Leider</a:t>
            </a:r>
            <a:r>
              <a:rPr lang="en-US" sz="5400" b="1" dirty="0" smtClean="0">
                <a:solidFill>
                  <a:schemeClr val="bg1"/>
                </a:solidFill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</a:rPr>
              <a:t>falsch</a:t>
            </a:r>
            <a:r>
              <a:rPr lang="en-US" sz="5400" b="1" dirty="0" smtClean="0">
                <a:solidFill>
                  <a:schemeClr val="bg1"/>
                </a:solidFill>
              </a:rPr>
              <a:t>!</a:t>
            </a:r>
          </a:p>
          <a:p>
            <a:pPr algn="ctr"/>
            <a:r>
              <a:rPr lang="de-DE" dirty="0">
                <a:solidFill>
                  <a:schemeClr val="bg1"/>
                </a:solidFill>
              </a:rPr>
              <a:t>Leider passiert das nicht automatisch. Die Autor*innen müssen sich meist selbst an ihre Hochschulbibliothek wenden, um ihre Publikationen im grünen Open Access zugänglich zu machen. </a:t>
            </a:r>
            <a:endParaRPr lang="en-US" sz="54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539856" y="3802709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algn="ctr" defTabSz="685800"/>
            <a:r>
              <a:rPr lang="en-US" sz="200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Neuer</a:t>
            </a:r>
            <a:r>
              <a:rPr lang="en-US" sz="200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Versuch</a:t>
            </a:r>
            <a:endParaRPr lang="en-IN" sz="2000" dirty="0">
              <a:solidFill>
                <a:schemeClr val="tx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8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075EE3-328C-49EE-B897-556D339C339C}"/>
              </a:ext>
            </a:extLst>
          </p:cNvPr>
          <p:cNvSpPr txBox="1"/>
          <p:nvPr/>
        </p:nvSpPr>
        <p:spPr>
          <a:xfrm>
            <a:off x="1256029" y="1576251"/>
            <a:ext cx="71519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Stimmt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genau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!</a:t>
            </a:r>
          </a:p>
          <a:p>
            <a:pPr lvl="0" algn="ctr">
              <a:defRPr/>
            </a:pPr>
            <a:r>
              <a:rPr lang="de-DE" dirty="0">
                <a:solidFill>
                  <a:schemeClr val="bg1"/>
                </a:solidFill>
              </a:rPr>
              <a:t>Der „grüne Weg“ zu Open Access bedeutet, dass Publikationen, die in einer herkömmlichen Zeitschrift veröffentlicht werden, möglichst zeitnah </a:t>
            </a:r>
            <a:r>
              <a:rPr lang="de-DE" dirty="0" smtClean="0">
                <a:solidFill>
                  <a:schemeClr val="bg1"/>
                </a:solidFill>
              </a:rPr>
              <a:t>auf einem </a:t>
            </a:r>
            <a:r>
              <a:rPr lang="de-DE" dirty="0">
                <a:solidFill>
                  <a:schemeClr val="bg1"/>
                </a:solidFill>
              </a:rPr>
              <a:t>Dokumentenserver, einem sogenannten </a:t>
            </a:r>
            <a:r>
              <a:rPr lang="de-DE" dirty="0" smtClean="0">
                <a:solidFill>
                  <a:schemeClr val="bg1"/>
                </a:solidFill>
              </a:rPr>
              <a:t>Repositorium, </a:t>
            </a:r>
            <a:r>
              <a:rPr lang="de-DE" dirty="0">
                <a:solidFill>
                  <a:schemeClr val="bg1"/>
                </a:solidFill>
              </a:rPr>
              <a:t>zweitveröffentlicht werden. Dabei kann es sich entweder um ein institutionelles Repositorium oder um ein fachlichen e-Print-Server handeln.</a:t>
            </a:r>
            <a:endParaRPr kumimoji="0" lang="en-IN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95FE85-01E9-48D9-93B4-B3632117840E}"/>
              </a:ext>
            </a:extLst>
          </p:cNvPr>
          <p:cNvSpPr/>
          <p:nvPr/>
        </p:nvSpPr>
        <p:spPr>
          <a:xfrm>
            <a:off x="3401632" y="4430030"/>
            <a:ext cx="2516777" cy="696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81000" dist="127000" dir="7080000" sx="94000" sy="94000" algn="t" rotWithShape="0">
              <a:prstClr val="black">
                <a:alpha val="16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9000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Nächste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Frage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1879" y="55466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5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Benutzerdefiniert 13">
      <a:dk1>
        <a:srgbClr val="0C0C0C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F5496"/>
      </a:hlink>
      <a:folHlink>
        <a:srgbClr val="954F72"/>
      </a:folHlink>
    </a:clrScheme>
    <a:fontScheme name="Custom 7">
      <a:majorFont>
        <a:latin typeface="Poppins Extra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1">
              <a:lumMod val="85000"/>
            </a:schemeClr>
          </a:solidFill>
        </a:ln>
        <a:effectLst>
          <a:outerShdw blurRad="381000" dist="127000" dir="7080000" sx="94000" sy="94000" algn="t" rotWithShape="0">
            <a:prstClr val="black">
              <a:alpha val="16000"/>
            </a:prstClr>
          </a:outerShdw>
        </a:effectLst>
        <a:scene3d>
          <a:camera prst="perspectiveFront"/>
          <a:lightRig rig="threePt" dir="t"/>
        </a:scene3d>
      </a:spPr>
      <a:bodyPr tIns="144000" bIns="90000" rtlCol="0" anchor="ctr"/>
      <a:lstStyle>
        <a:defPPr algn="ctr" defTabSz="685800">
          <a:defRPr sz="2000" dirty="0" smtClean="0">
            <a:solidFill>
              <a:schemeClr val="tx1"/>
            </a:solidFill>
            <a:latin typeface="Poppins SemiBold" panose="00000700000000000000" pitchFamily="2" charset="0"/>
            <a:cs typeface="Poppins SemiBold" panose="00000700000000000000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035797D-4384-404E-A81E-0D399F132D89}">
  <we:reference id="wa104380121" version="2.0.0.0" store="en-IN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814</Words>
  <Application>Microsoft Office PowerPoint</Application>
  <PresentationFormat>Bildschirmpräsentation (4:3)</PresentationFormat>
  <Paragraphs>105</Paragraphs>
  <Slides>26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5" baseType="lpstr">
      <vt:lpstr>Arial</vt:lpstr>
      <vt:lpstr>Calibri</vt:lpstr>
      <vt:lpstr>Kollektif</vt:lpstr>
      <vt:lpstr>Kollektif Bold</vt:lpstr>
      <vt:lpstr>Poppins</vt:lpstr>
      <vt:lpstr>Poppins ExtraBold</vt:lpstr>
      <vt:lpstr>Poppins SemiBold</vt:lpstr>
      <vt:lpstr>1_Office Theme</vt:lpstr>
      <vt:lpstr>Acrobat Document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Quiz Template - PPTVBA</dc:title>
  <dc:creator>Becklas, Carolin</dc:creator>
  <cp:lastModifiedBy>Klatte, Silke</cp:lastModifiedBy>
  <cp:revision>68</cp:revision>
  <dcterms:created xsi:type="dcterms:W3CDTF">2022-03-09T14:43:42Z</dcterms:created>
  <dcterms:modified xsi:type="dcterms:W3CDTF">2025-03-12T13:27:01Z</dcterms:modified>
  <cp:category>PPTVBA</cp:category>
</cp:coreProperties>
</file>