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22"/>
  </p:notesMasterIdLst>
  <p:sldIdLst>
    <p:sldId id="266" r:id="rId2"/>
    <p:sldId id="267" r:id="rId3"/>
    <p:sldId id="287" r:id="rId4"/>
    <p:sldId id="303" r:id="rId5"/>
    <p:sldId id="305" r:id="rId6"/>
    <p:sldId id="298" r:id="rId7"/>
    <p:sldId id="306" r:id="rId8"/>
    <p:sldId id="290" r:id="rId9"/>
    <p:sldId id="307" r:id="rId10"/>
    <p:sldId id="292" r:id="rId11"/>
    <p:sldId id="295" r:id="rId12"/>
    <p:sldId id="294" r:id="rId13"/>
    <p:sldId id="296" r:id="rId14"/>
    <p:sldId id="297" r:id="rId15"/>
    <p:sldId id="282" r:id="rId16"/>
    <p:sldId id="280" r:id="rId17"/>
    <p:sldId id="281" r:id="rId18"/>
    <p:sldId id="301" r:id="rId19"/>
    <p:sldId id="269" r:id="rId20"/>
    <p:sldId id="300" r:id="rId21"/>
  </p:sldIdLst>
  <p:sldSz cx="9144000" cy="6858000" type="screen4x3"/>
  <p:notesSz cx="6858000" cy="9144000"/>
  <p:custDataLst>
    <p:tags r:id="rId2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pos="5738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am TIB" initials="T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1222"/>
    <a:srgbClr val="EC5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54728" autoAdjust="0"/>
  </p:normalViewPr>
  <p:slideViewPr>
    <p:cSldViewPr>
      <p:cViewPr>
        <p:scale>
          <a:sx n="100" d="100"/>
          <a:sy n="100" d="100"/>
        </p:scale>
        <p:origin x="-2202" y="936"/>
      </p:cViewPr>
      <p:guideLst>
        <p:guide orient="horz" pos="2160"/>
        <p:guide orient="horz"/>
        <p:guide orient="horz" pos="4320"/>
        <p:guide pos="2880"/>
        <p:guide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1" d="100"/>
          <a:sy n="101" d="100"/>
        </p:scale>
        <p:origin x="-35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83146-5AAC-4F57-87BB-1A128C72CCB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CC0A1266-6DE4-49B2-8A10-BB13D04CA77D}">
      <dgm:prSet phldrT="[Text]"/>
      <dgm:spPr/>
      <dgm:t>
        <a:bodyPr/>
        <a:lstStyle/>
        <a:p>
          <a:r>
            <a:rPr lang="de-DE" dirty="0" smtClean="0"/>
            <a:t>TIB-FIS-Discovery</a:t>
          </a:r>
          <a:endParaRPr lang="de-DE" dirty="0"/>
        </a:p>
      </dgm:t>
    </dgm:pt>
    <dgm:pt modelId="{F93E04B8-80E7-433F-8D57-29F503691778}" type="parTrans" cxnId="{026EF548-9823-4C73-A55A-5D8482FBB74A}">
      <dgm:prSet/>
      <dgm:spPr/>
      <dgm:t>
        <a:bodyPr/>
        <a:lstStyle/>
        <a:p>
          <a:endParaRPr lang="de-DE"/>
        </a:p>
      </dgm:t>
    </dgm:pt>
    <dgm:pt modelId="{82B0B84A-301B-480A-856D-44C490D71BC9}" type="sibTrans" cxnId="{026EF548-9823-4C73-A55A-5D8482FBB74A}">
      <dgm:prSet/>
      <dgm:spPr/>
      <dgm:t>
        <a:bodyPr/>
        <a:lstStyle/>
        <a:p>
          <a:endParaRPr lang="de-DE"/>
        </a:p>
      </dgm:t>
    </dgm:pt>
    <dgm:pt modelId="{8515B762-3A0D-420A-9414-E39B4F9FB10F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KDSF*-VIVO</a:t>
          </a:r>
          <a:endParaRPr lang="de-DE" dirty="0"/>
        </a:p>
      </dgm:t>
    </dgm:pt>
    <dgm:pt modelId="{21E7BF29-BF26-49D3-9A0A-05DB17BC80F5}" type="parTrans" cxnId="{49ACB107-CBAB-442F-926B-8BEAF4786045}">
      <dgm:prSet/>
      <dgm:spPr/>
      <dgm:t>
        <a:bodyPr/>
        <a:lstStyle/>
        <a:p>
          <a:endParaRPr lang="de-DE"/>
        </a:p>
      </dgm:t>
    </dgm:pt>
    <dgm:pt modelId="{D19F7D75-F4AD-4545-9F1E-D92CF0956D38}" type="sibTrans" cxnId="{49ACB107-CBAB-442F-926B-8BEAF4786045}">
      <dgm:prSet/>
      <dgm:spPr/>
      <dgm:t>
        <a:bodyPr/>
        <a:lstStyle/>
        <a:p>
          <a:endParaRPr lang="de-DE"/>
        </a:p>
      </dgm:t>
    </dgm:pt>
    <dgm:pt modelId="{B7F260B2-498B-4B3E-A6F2-D91B967C4572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Berichterstattung</a:t>
          </a:r>
          <a:endParaRPr lang="de-DE" dirty="0"/>
        </a:p>
      </dgm:t>
    </dgm:pt>
    <dgm:pt modelId="{4CD4AEA3-A698-46FA-A728-05F55092D045}" type="parTrans" cxnId="{8EA2A9A5-4611-4FB5-BA44-7029D96F1CFC}">
      <dgm:prSet/>
      <dgm:spPr/>
      <dgm:t>
        <a:bodyPr/>
        <a:lstStyle/>
        <a:p>
          <a:endParaRPr lang="de-DE"/>
        </a:p>
      </dgm:t>
    </dgm:pt>
    <dgm:pt modelId="{B2B4B10C-C1F6-4486-A5F0-690E54584781}" type="sibTrans" cxnId="{8EA2A9A5-4611-4FB5-BA44-7029D96F1CFC}">
      <dgm:prSet/>
      <dgm:spPr/>
      <dgm:t>
        <a:bodyPr/>
        <a:lstStyle/>
        <a:p>
          <a:endParaRPr lang="de-DE"/>
        </a:p>
      </dgm:t>
    </dgm:pt>
    <dgm:pt modelId="{32331A97-1B03-4E56-8DCA-BAD4B42170F8}">
      <dgm:prSet phldrT="[Text]"/>
      <dgm:spPr/>
      <dgm:t>
        <a:bodyPr/>
        <a:lstStyle/>
        <a:p>
          <a:r>
            <a:rPr lang="de-DE" dirty="0" smtClean="0"/>
            <a:t>Forschungsprofile</a:t>
          </a:r>
          <a:endParaRPr lang="de-DE" dirty="0"/>
        </a:p>
      </dgm:t>
    </dgm:pt>
    <dgm:pt modelId="{653C9550-A1EA-4C6D-B0CF-7161FCF86877}" type="parTrans" cxnId="{185DC3D8-2E90-4B1C-A9FD-C84BCF7F9303}">
      <dgm:prSet/>
      <dgm:spPr/>
      <dgm:t>
        <a:bodyPr/>
        <a:lstStyle/>
        <a:p>
          <a:endParaRPr lang="de-DE"/>
        </a:p>
      </dgm:t>
    </dgm:pt>
    <dgm:pt modelId="{7600FC04-8E34-4F88-BCF6-FFD9E9E39CF0}" type="sibTrans" cxnId="{185DC3D8-2E90-4B1C-A9FD-C84BCF7F9303}">
      <dgm:prSet/>
      <dgm:spPr/>
      <dgm:t>
        <a:bodyPr/>
        <a:lstStyle/>
        <a:p>
          <a:endParaRPr lang="de-DE"/>
        </a:p>
      </dgm:t>
    </dgm:pt>
    <dgm:pt modelId="{63280F02-35FF-44B8-B2A1-5B87F6BE7C0B}">
      <dgm:prSet phldrT="[Text]"/>
      <dgm:spPr/>
      <dgm:t>
        <a:bodyPr/>
        <a:lstStyle/>
        <a:p>
          <a:r>
            <a:rPr lang="de-DE" dirty="0" smtClean="0"/>
            <a:t>extern sichtbar</a:t>
          </a:r>
          <a:endParaRPr lang="de-DE" dirty="0"/>
        </a:p>
      </dgm:t>
    </dgm:pt>
    <dgm:pt modelId="{7275C0D5-BF21-47F2-BE38-F79134117E70}" type="parTrans" cxnId="{E1D8A840-3902-4670-80F2-FA0BA179CF7B}">
      <dgm:prSet/>
      <dgm:spPr/>
      <dgm:t>
        <a:bodyPr/>
        <a:lstStyle/>
        <a:p>
          <a:endParaRPr lang="de-DE"/>
        </a:p>
      </dgm:t>
    </dgm:pt>
    <dgm:pt modelId="{CD0A0575-AE06-48ED-B757-7B53D97BD995}" type="sibTrans" cxnId="{E1D8A840-3902-4670-80F2-FA0BA179CF7B}">
      <dgm:prSet/>
      <dgm:spPr/>
      <dgm:t>
        <a:bodyPr/>
        <a:lstStyle/>
        <a:p>
          <a:endParaRPr lang="de-DE"/>
        </a:p>
      </dgm:t>
    </dgm:pt>
    <dgm:pt modelId="{D7BC1704-6BFC-4B13-A2CA-701D519765AE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intern sichtbar</a:t>
          </a:r>
          <a:endParaRPr lang="de-DE" dirty="0"/>
        </a:p>
      </dgm:t>
    </dgm:pt>
    <dgm:pt modelId="{CE649E3F-823A-4FE9-9A89-48B3BD0B64F5}" type="parTrans" cxnId="{1A2BB400-BC68-4D47-8E0E-BC495E83094F}">
      <dgm:prSet/>
      <dgm:spPr/>
      <dgm:t>
        <a:bodyPr/>
        <a:lstStyle/>
        <a:p>
          <a:endParaRPr lang="de-DE"/>
        </a:p>
      </dgm:t>
    </dgm:pt>
    <dgm:pt modelId="{9298C563-6C3F-4174-962F-357FDD1C57DB}" type="sibTrans" cxnId="{1A2BB400-BC68-4D47-8E0E-BC495E83094F}">
      <dgm:prSet/>
      <dgm:spPr/>
      <dgm:t>
        <a:bodyPr/>
        <a:lstStyle/>
        <a:p>
          <a:endParaRPr lang="de-DE"/>
        </a:p>
      </dgm:t>
    </dgm:pt>
    <dgm:pt modelId="{AD5B0777-25E5-447D-85CE-91D5915ABADE}" type="pres">
      <dgm:prSet presAssocID="{F6483146-5AAC-4F57-87BB-1A128C72CCB4}" presName="Name0" presStyleCnt="0">
        <dgm:presLayoutVars>
          <dgm:dir/>
          <dgm:resizeHandles val="exact"/>
        </dgm:presLayoutVars>
      </dgm:prSet>
      <dgm:spPr/>
    </dgm:pt>
    <dgm:pt modelId="{C1455003-5C82-4CB9-8D3D-40E09150ED76}" type="pres">
      <dgm:prSet presAssocID="{F6483146-5AAC-4F57-87BB-1A128C72CCB4}" presName="fgShape" presStyleLbl="fgShp" presStyleIdx="0" presStyleCnt="1"/>
      <dgm:spPr/>
    </dgm:pt>
    <dgm:pt modelId="{D070647A-F38A-46BE-8CF7-1DC6DA93E9F0}" type="pres">
      <dgm:prSet presAssocID="{F6483146-5AAC-4F57-87BB-1A128C72CCB4}" presName="linComp" presStyleCnt="0"/>
      <dgm:spPr/>
    </dgm:pt>
    <dgm:pt modelId="{BE7CE94B-1065-46FE-9AFC-3183709A7578}" type="pres">
      <dgm:prSet presAssocID="{CC0A1266-6DE4-49B2-8A10-BB13D04CA77D}" presName="compNode" presStyleCnt="0"/>
      <dgm:spPr/>
    </dgm:pt>
    <dgm:pt modelId="{2A554D6C-FB68-4556-8717-DB5A682E4400}" type="pres">
      <dgm:prSet presAssocID="{CC0A1266-6DE4-49B2-8A10-BB13D04CA77D}" presName="bkgdShape" presStyleLbl="node1" presStyleIdx="0" presStyleCnt="2"/>
      <dgm:spPr/>
      <dgm:t>
        <a:bodyPr/>
        <a:lstStyle/>
        <a:p>
          <a:endParaRPr lang="de-DE"/>
        </a:p>
      </dgm:t>
    </dgm:pt>
    <dgm:pt modelId="{496157D5-AD40-4D4F-85E9-11D55E15DFD3}" type="pres">
      <dgm:prSet presAssocID="{CC0A1266-6DE4-49B2-8A10-BB13D04CA77D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64D596-9D32-4595-9AD6-30CDC5C5E025}" type="pres">
      <dgm:prSet presAssocID="{CC0A1266-6DE4-49B2-8A10-BB13D04CA77D}" presName="invisiNode" presStyleLbl="node1" presStyleIdx="0" presStyleCnt="2"/>
      <dgm:spPr/>
    </dgm:pt>
    <dgm:pt modelId="{73D6F917-86FB-4907-BD41-251D71EB663E}" type="pres">
      <dgm:prSet presAssocID="{CC0A1266-6DE4-49B2-8A10-BB13D04CA77D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1D29993-C07A-4045-8B0D-F58BA7A2982B}" type="pres">
      <dgm:prSet presAssocID="{82B0B84A-301B-480A-856D-44C490D71BC9}" presName="sibTrans" presStyleLbl="sibTrans2D1" presStyleIdx="0" presStyleCnt="0"/>
      <dgm:spPr/>
      <dgm:t>
        <a:bodyPr/>
        <a:lstStyle/>
        <a:p>
          <a:endParaRPr lang="de-DE"/>
        </a:p>
      </dgm:t>
    </dgm:pt>
    <dgm:pt modelId="{47478387-703F-429D-BAF8-96811BCBB130}" type="pres">
      <dgm:prSet presAssocID="{8515B762-3A0D-420A-9414-E39B4F9FB10F}" presName="compNode" presStyleCnt="0"/>
      <dgm:spPr/>
    </dgm:pt>
    <dgm:pt modelId="{4BA83050-6A9A-4E4B-9978-258BE515E498}" type="pres">
      <dgm:prSet presAssocID="{8515B762-3A0D-420A-9414-E39B4F9FB10F}" presName="bkgdShape" presStyleLbl="node1" presStyleIdx="1" presStyleCnt="2"/>
      <dgm:spPr/>
      <dgm:t>
        <a:bodyPr/>
        <a:lstStyle/>
        <a:p>
          <a:endParaRPr lang="de-DE"/>
        </a:p>
      </dgm:t>
    </dgm:pt>
    <dgm:pt modelId="{5C52A9EE-2FFC-44C3-BC86-A0B419586338}" type="pres">
      <dgm:prSet presAssocID="{8515B762-3A0D-420A-9414-E39B4F9FB10F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E323FA-DA77-4DD8-A260-2887EDC29835}" type="pres">
      <dgm:prSet presAssocID="{8515B762-3A0D-420A-9414-E39B4F9FB10F}" presName="invisiNode" presStyleLbl="node1" presStyleIdx="1" presStyleCnt="2"/>
      <dgm:spPr/>
    </dgm:pt>
    <dgm:pt modelId="{8ABA564E-342B-41C7-B20B-CE5F3E8297EE}" type="pres">
      <dgm:prSet presAssocID="{8515B762-3A0D-420A-9414-E39B4F9FB10F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06D6F572-2CEC-4B70-9654-EFAC8A11348D}" type="presOf" srcId="{8515B762-3A0D-420A-9414-E39B4F9FB10F}" destId="{5C52A9EE-2FFC-44C3-BC86-A0B419586338}" srcOrd="1" destOrd="0" presId="urn:microsoft.com/office/officeart/2005/8/layout/hList7"/>
    <dgm:cxn modelId="{06B7499A-8BA9-4B7D-A60D-1C715915070B}" type="presOf" srcId="{F6483146-5AAC-4F57-87BB-1A128C72CCB4}" destId="{AD5B0777-25E5-447D-85CE-91D5915ABADE}" srcOrd="0" destOrd="0" presId="urn:microsoft.com/office/officeart/2005/8/layout/hList7"/>
    <dgm:cxn modelId="{B95F06AB-A9E7-4D9D-B81B-EC1F6FA78BB4}" type="presOf" srcId="{B7F260B2-498B-4B3E-A6F2-D91B967C4572}" destId="{4BA83050-6A9A-4E4B-9978-258BE515E498}" srcOrd="0" destOrd="1" presId="urn:microsoft.com/office/officeart/2005/8/layout/hList7"/>
    <dgm:cxn modelId="{026EF548-9823-4C73-A55A-5D8482FBB74A}" srcId="{F6483146-5AAC-4F57-87BB-1A128C72CCB4}" destId="{CC0A1266-6DE4-49B2-8A10-BB13D04CA77D}" srcOrd="0" destOrd="0" parTransId="{F93E04B8-80E7-433F-8D57-29F503691778}" sibTransId="{82B0B84A-301B-480A-856D-44C490D71BC9}"/>
    <dgm:cxn modelId="{185DC3D8-2E90-4B1C-A9FD-C84BCF7F9303}" srcId="{CC0A1266-6DE4-49B2-8A10-BB13D04CA77D}" destId="{32331A97-1B03-4E56-8DCA-BAD4B42170F8}" srcOrd="0" destOrd="0" parTransId="{653C9550-A1EA-4C6D-B0CF-7161FCF86877}" sibTransId="{7600FC04-8E34-4F88-BCF6-FFD9E9E39CF0}"/>
    <dgm:cxn modelId="{49ACB107-CBAB-442F-926B-8BEAF4786045}" srcId="{F6483146-5AAC-4F57-87BB-1A128C72CCB4}" destId="{8515B762-3A0D-420A-9414-E39B4F9FB10F}" srcOrd="1" destOrd="0" parTransId="{21E7BF29-BF26-49D3-9A0A-05DB17BC80F5}" sibTransId="{D19F7D75-F4AD-4545-9F1E-D92CF0956D38}"/>
    <dgm:cxn modelId="{BB3D816B-BC47-412C-AFF9-EB9D4E17D91A}" type="presOf" srcId="{63280F02-35FF-44B8-B2A1-5B87F6BE7C0B}" destId="{2A554D6C-FB68-4556-8717-DB5A682E4400}" srcOrd="0" destOrd="2" presId="urn:microsoft.com/office/officeart/2005/8/layout/hList7"/>
    <dgm:cxn modelId="{B7CAF502-AB5E-49AD-9C4D-606B4E29F9EF}" type="presOf" srcId="{32331A97-1B03-4E56-8DCA-BAD4B42170F8}" destId="{496157D5-AD40-4D4F-85E9-11D55E15DFD3}" srcOrd="1" destOrd="1" presId="urn:microsoft.com/office/officeart/2005/8/layout/hList7"/>
    <dgm:cxn modelId="{60052446-06CA-4444-A414-2787EEE600B1}" type="presOf" srcId="{D7BC1704-6BFC-4B13-A2CA-701D519765AE}" destId="{5C52A9EE-2FFC-44C3-BC86-A0B419586338}" srcOrd="1" destOrd="2" presId="urn:microsoft.com/office/officeart/2005/8/layout/hList7"/>
    <dgm:cxn modelId="{D724D505-5A6B-4CFB-9D0A-A30383E7214A}" type="presOf" srcId="{63280F02-35FF-44B8-B2A1-5B87F6BE7C0B}" destId="{496157D5-AD40-4D4F-85E9-11D55E15DFD3}" srcOrd="1" destOrd="2" presId="urn:microsoft.com/office/officeart/2005/8/layout/hList7"/>
    <dgm:cxn modelId="{4BCD1D7A-D9C0-4148-BD37-A2A88CEA0BA0}" type="presOf" srcId="{8515B762-3A0D-420A-9414-E39B4F9FB10F}" destId="{4BA83050-6A9A-4E4B-9978-258BE515E498}" srcOrd="0" destOrd="0" presId="urn:microsoft.com/office/officeart/2005/8/layout/hList7"/>
    <dgm:cxn modelId="{8EA2A9A5-4611-4FB5-BA44-7029D96F1CFC}" srcId="{8515B762-3A0D-420A-9414-E39B4F9FB10F}" destId="{B7F260B2-498B-4B3E-A6F2-D91B967C4572}" srcOrd="0" destOrd="0" parTransId="{4CD4AEA3-A698-46FA-A728-05F55092D045}" sibTransId="{B2B4B10C-C1F6-4486-A5F0-690E54584781}"/>
    <dgm:cxn modelId="{6421B1C1-E302-4FA6-A4EA-7E176159407A}" type="presOf" srcId="{82B0B84A-301B-480A-856D-44C490D71BC9}" destId="{81D29993-C07A-4045-8B0D-F58BA7A2982B}" srcOrd="0" destOrd="0" presId="urn:microsoft.com/office/officeart/2005/8/layout/hList7"/>
    <dgm:cxn modelId="{9AAEAB32-CFF5-47C1-B204-00D00ADBC488}" type="presOf" srcId="{CC0A1266-6DE4-49B2-8A10-BB13D04CA77D}" destId="{2A554D6C-FB68-4556-8717-DB5A682E4400}" srcOrd="0" destOrd="0" presId="urn:microsoft.com/office/officeart/2005/8/layout/hList7"/>
    <dgm:cxn modelId="{2250C9AB-DF8C-4F78-83B8-B25C50EF7446}" type="presOf" srcId="{CC0A1266-6DE4-49B2-8A10-BB13D04CA77D}" destId="{496157D5-AD40-4D4F-85E9-11D55E15DFD3}" srcOrd="1" destOrd="0" presId="urn:microsoft.com/office/officeart/2005/8/layout/hList7"/>
    <dgm:cxn modelId="{CE1A2D4D-B353-440A-978D-A89A5001A23B}" type="presOf" srcId="{32331A97-1B03-4E56-8DCA-BAD4B42170F8}" destId="{2A554D6C-FB68-4556-8717-DB5A682E4400}" srcOrd="0" destOrd="1" presId="urn:microsoft.com/office/officeart/2005/8/layout/hList7"/>
    <dgm:cxn modelId="{1A2BB400-BC68-4D47-8E0E-BC495E83094F}" srcId="{8515B762-3A0D-420A-9414-E39B4F9FB10F}" destId="{D7BC1704-6BFC-4B13-A2CA-701D519765AE}" srcOrd="1" destOrd="0" parTransId="{CE649E3F-823A-4FE9-9A89-48B3BD0B64F5}" sibTransId="{9298C563-6C3F-4174-962F-357FDD1C57DB}"/>
    <dgm:cxn modelId="{E1D8A840-3902-4670-80F2-FA0BA179CF7B}" srcId="{CC0A1266-6DE4-49B2-8A10-BB13D04CA77D}" destId="{63280F02-35FF-44B8-B2A1-5B87F6BE7C0B}" srcOrd="1" destOrd="0" parTransId="{7275C0D5-BF21-47F2-BE38-F79134117E70}" sibTransId="{CD0A0575-AE06-48ED-B757-7B53D97BD995}"/>
    <dgm:cxn modelId="{F5DA784D-AB6A-4619-9051-0AD80B608732}" type="presOf" srcId="{D7BC1704-6BFC-4B13-A2CA-701D519765AE}" destId="{4BA83050-6A9A-4E4B-9978-258BE515E498}" srcOrd="0" destOrd="2" presId="urn:microsoft.com/office/officeart/2005/8/layout/hList7"/>
    <dgm:cxn modelId="{87D0C550-E4B7-4981-9D46-C8288C1FFF97}" type="presOf" srcId="{B7F260B2-498B-4B3E-A6F2-D91B967C4572}" destId="{5C52A9EE-2FFC-44C3-BC86-A0B419586338}" srcOrd="1" destOrd="1" presId="urn:microsoft.com/office/officeart/2005/8/layout/hList7"/>
    <dgm:cxn modelId="{13044671-44EF-4B5A-8895-95BC98FB3712}" type="presParOf" srcId="{AD5B0777-25E5-447D-85CE-91D5915ABADE}" destId="{C1455003-5C82-4CB9-8D3D-40E09150ED76}" srcOrd="0" destOrd="0" presId="urn:microsoft.com/office/officeart/2005/8/layout/hList7"/>
    <dgm:cxn modelId="{FBDAC926-DE02-40C0-86C2-8FC8FD20B11E}" type="presParOf" srcId="{AD5B0777-25E5-447D-85CE-91D5915ABADE}" destId="{D070647A-F38A-46BE-8CF7-1DC6DA93E9F0}" srcOrd="1" destOrd="0" presId="urn:microsoft.com/office/officeart/2005/8/layout/hList7"/>
    <dgm:cxn modelId="{19BC9372-8A51-4D28-8F5D-D379CAB36334}" type="presParOf" srcId="{D070647A-F38A-46BE-8CF7-1DC6DA93E9F0}" destId="{BE7CE94B-1065-46FE-9AFC-3183709A7578}" srcOrd="0" destOrd="0" presId="urn:microsoft.com/office/officeart/2005/8/layout/hList7"/>
    <dgm:cxn modelId="{DF029390-81C2-4BD9-BA9B-2A532C6E0480}" type="presParOf" srcId="{BE7CE94B-1065-46FE-9AFC-3183709A7578}" destId="{2A554D6C-FB68-4556-8717-DB5A682E4400}" srcOrd="0" destOrd="0" presId="urn:microsoft.com/office/officeart/2005/8/layout/hList7"/>
    <dgm:cxn modelId="{D64C79BE-3050-4A49-B126-C599B9E4D9DF}" type="presParOf" srcId="{BE7CE94B-1065-46FE-9AFC-3183709A7578}" destId="{496157D5-AD40-4D4F-85E9-11D55E15DFD3}" srcOrd="1" destOrd="0" presId="urn:microsoft.com/office/officeart/2005/8/layout/hList7"/>
    <dgm:cxn modelId="{5064AE11-9179-4681-8440-4236195A61B4}" type="presParOf" srcId="{BE7CE94B-1065-46FE-9AFC-3183709A7578}" destId="{9964D596-9D32-4595-9AD6-30CDC5C5E025}" srcOrd="2" destOrd="0" presId="urn:microsoft.com/office/officeart/2005/8/layout/hList7"/>
    <dgm:cxn modelId="{E9761011-FB08-4F3D-BAE2-18552A7A4827}" type="presParOf" srcId="{BE7CE94B-1065-46FE-9AFC-3183709A7578}" destId="{73D6F917-86FB-4907-BD41-251D71EB663E}" srcOrd="3" destOrd="0" presId="urn:microsoft.com/office/officeart/2005/8/layout/hList7"/>
    <dgm:cxn modelId="{7EA52868-83DB-45FD-A5B3-8BAEF6CFC011}" type="presParOf" srcId="{D070647A-F38A-46BE-8CF7-1DC6DA93E9F0}" destId="{81D29993-C07A-4045-8B0D-F58BA7A2982B}" srcOrd="1" destOrd="0" presId="urn:microsoft.com/office/officeart/2005/8/layout/hList7"/>
    <dgm:cxn modelId="{1707CC6C-1945-45C3-9E84-9DC12D4F58D5}" type="presParOf" srcId="{D070647A-F38A-46BE-8CF7-1DC6DA93E9F0}" destId="{47478387-703F-429D-BAF8-96811BCBB130}" srcOrd="2" destOrd="0" presId="urn:microsoft.com/office/officeart/2005/8/layout/hList7"/>
    <dgm:cxn modelId="{C6EA1034-0ADA-4EB2-84B4-04A2E40EAFE7}" type="presParOf" srcId="{47478387-703F-429D-BAF8-96811BCBB130}" destId="{4BA83050-6A9A-4E4B-9978-258BE515E498}" srcOrd="0" destOrd="0" presId="urn:microsoft.com/office/officeart/2005/8/layout/hList7"/>
    <dgm:cxn modelId="{BCC863A5-3611-473F-9810-009D7E527C60}" type="presParOf" srcId="{47478387-703F-429D-BAF8-96811BCBB130}" destId="{5C52A9EE-2FFC-44C3-BC86-A0B419586338}" srcOrd="1" destOrd="0" presId="urn:microsoft.com/office/officeart/2005/8/layout/hList7"/>
    <dgm:cxn modelId="{AF0C0177-09EF-4AFE-9EF2-7003FCC4F857}" type="presParOf" srcId="{47478387-703F-429D-BAF8-96811BCBB130}" destId="{CCE323FA-DA77-4DD8-A260-2887EDC29835}" srcOrd="2" destOrd="0" presId="urn:microsoft.com/office/officeart/2005/8/layout/hList7"/>
    <dgm:cxn modelId="{1D6D1BF5-F579-4144-AC04-8FCC379F5877}" type="presParOf" srcId="{47478387-703F-429D-BAF8-96811BCBB130}" destId="{8ABA564E-342B-41C7-B20B-CE5F3E8297E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F3E98-571E-443B-BB51-696DDB1ED28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A7575D4-0FC3-48F2-BCDA-903BF514BBEB}">
      <dgm:prSet phldrT="[Text]"/>
      <dgm:spPr/>
      <dgm:t>
        <a:bodyPr/>
        <a:lstStyle/>
        <a:p>
          <a:r>
            <a:rPr lang="de-DE" dirty="0" smtClean="0"/>
            <a:t>CSV</a:t>
          </a:r>
          <a:endParaRPr lang="de-DE" dirty="0"/>
        </a:p>
      </dgm:t>
    </dgm:pt>
    <dgm:pt modelId="{5675EDAE-7EF6-443D-A6CC-BA5C58309130}" type="parTrans" cxnId="{8C0DC8B2-8EAA-4F7B-B2CB-90023193AFF2}">
      <dgm:prSet/>
      <dgm:spPr/>
      <dgm:t>
        <a:bodyPr/>
        <a:lstStyle/>
        <a:p>
          <a:endParaRPr lang="de-DE"/>
        </a:p>
      </dgm:t>
    </dgm:pt>
    <dgm:pt modelId="{096B477A-F00A-433F-8CC0-25B388FFE9E7}" type="sibTrans" cxnId="{8C0DC8B2-8EAA-4F7B-B2CB-90023193AFF2}">
      <dgm:prSet/>
      <dgm:spPr/>
      <dgm:t>
        <a:bodyPr/>
        <a:lstStyle/>
        <a:p>
          <a:endParaRPr lang="de-DE"/>
        </a:p>
      </dgm:t>
    </dgm:pt>
    <dgm:pt modelId="{105C1FA6-FA93-4302-8368-DFDD0C2357A7}">
      <dgm:prSet phldrT="[Text]"/>
      <dgm:spPr/>
      <dgm:t>
        <a:bodyPr/>
        <a:lstStyle/>
        <a:p>
          <a:r>
            <a:rPr lang="de-DE" dirty="0" err="1" smtClean="0"/>
            <a:t>OpenRefine</a:t>
          </a:r>
          <a:endParaRPr lang="de-DE" dirty="0"/>
        </a:p>
      </dgm:t>
    </dgm:pt>
    <dgm:pt modelId="{EBB7AFDB-FD5F-4165-9E9A-8CD00274FD2C}" type="parTrans" cxnId="{C284B039-FB7E-4EB9-85EB-71A5AF2346C1}">
      <dgm:prSet/>
      <dgm:spPr/>
      <dgm:t>
        <a:bodyPr/>
        <a:lstStyle/>
        <a:p>
          <a:endParaRPr lang="de-DE"/>
        </a:p>
      </dgm:t>
    </dgm:pt>
    <dgm:pt modelId="{A3D1350F-CB59-4D65-BCC3-04F096AA2B83}" type="sibTrans" cxnId="{C284B039-FB7E-4EB9-85EB-71A5AF2346C1}">
      <dgm:prSet/>
      <dgm:spPr/>
      <dgm:t>
        <a:bodyPr/>
        <a:lstStyle/>
        <a:p>
          <a:endParaRPr lang="de-DE"/>
        </a:p>
      </dgm:t>
    </dgm:pt>
    <dgm:pt modelId="{C23F1157-8B01-4CD2-B78B-6231C8A0A8D9}">
      <dgm:prSet phldrT="[Text]"/>
      <dgm:spPr/>
      <dgm:t>
        <a:bodyPr/>
        <a:lstStyle/>
        <a:p>
          <a:r>
            <a:rPr lang="de-DE" dirty="0" smtClean="0"/>
            <a:t>RDF</a:t>
          </a:r>
          <a:endParaRPr lang="de-DE" dirty="0"/>
        </a:p>
      </dgm:t>
    </dgm:pt>
    <dgm:pt modelId="{20D7A1C6-9797-4ED7-9D66-576A99495D3E}" type="parTrans" cxnId="{0C26B58C-7087-4143-B8BF-BE1D1B06C835}">
      <dgm:prSet/>
      <dgm:spPr/>
      <dgm:t>
        <a:bodyPr/>
        <a:lstStyle/>
        <a:p>
          <a:endParaRPr lang="de-DE"/>
        </a:p>
      </dgm:t>
    </dgm:pt>
    <dgm:pt modelId="{B7528419-47E4-49C1-9F34-CB174A9FAC5A}" type="sibTrans" cxnId="{0C26B58C-7087-4143-B8BF-BE1D1B06C835}">
      <dgm:prSet/>
      <dgm:spPr/>
      <dgm:t>
        <a:bodyPr/>
        <a:lstStyle/>
        <a:p>
          <a:endParaRPr lang="de-DE"/>
        </a:p>
      </dgm:t>
    </dgm:pt>
    <dgm:pt modelId="{FDC0966E-F512-46BE-9B0A-EA42035D7F6E}">
      <dgm:prSet phldrT="[Text]"/>
      <dgm:spPr/>
      <dgm:t>
        <a:bodyPr/>
        <a:lstStyle/>
        <a:p>
          <a:r>
            <a:rPr lang="de-DE" dirty="0" smtClean="0"/>
            <a:t>VIVO</a:t>
          </a:r>
          <a:endParaRPr lang="de-DE" dirty="0"/>
        </a:p>
      </dgm:t>
    </dgm:pt>
    <dgm:pt modelId="{4B2390C1-980B-4F3D-A5DD-AEEA6EF85C3B}" type="parTrans" cxnId="{D0BDD225-8857-4890-A204-4C210A545ECE}">
      <dgm:prSet/>
      <dgm:spPr/>
      <dgm:t>
        <a:bodyPr/>
        <a:lstStyle/>
        <a:p>
          <a:endParaRPr lang="de-DE"/>
        </a:p>
      </dgm:t>
    </dgm:pt>
    <dgm:pt modelId="{97B57661-70AA-42ED-89A2-8C6D2FAD3645}" type="sibTrans" cxnId="{D0BDD225-8857-4890-A204-4C210A545ECE}">
      <dgm:prSet/>
      <dgm:spPr/>
      <dgm:t>
        <a:bodyPr/>
        <a:lstStyle/>
        <a:p>
          <a:endParaRPr lang="de-DE"/>
        </a:p>
      </dgm:t>
    </dgm:pt>
    <dgm:pt modelId="{41A136BA-5171-4303-AFAD-0A8A6732A6B7}" type="pres">
      <dgm:prSet presAssocID="{51EF3E98-571E-443B-BB51-696DDB1ED28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C0CBCC0-2175-4104-9DB6-1C76FD7E58CF}" type="pres">
      <dgm:prSet presAssocID="{51EF3E98-571E-443B-BB51-696DDB1ED280}" presName="arrow" presStyleLbl="bgShp" presStyleIdx="0" presStyleCnt="1" custLinFactNeighborX="664"/>
      <dgm:spPr/>
    </dgm:pt>
    <dgm:pt modelId="{E3F9342A-287F-4225-9535-54C0EBD68EFB}" type="pres">
      <dgm:prSet presAssocID="{51EF3E98-571E-443B-BB51-696DDB1ED280}" presName="linearProcess" presStyleCnt="0"/>
      <dgm:spPr/>
    </dgm:pt>
    <dgm:pt modelId="{05DCDECA-4F54-475D-AD20-86734E7176A8}" type="pres">
      <dgm:prSet presAssocID="{0A7575D4-0FC3-48F2-BCDA-903BF514BBE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03E4554-B465-4461-93BF-8EA41F20C85E}" type="pres">
      <dgm:prSet presAssocID="{096B477A-F00A-433F-8CC0-25B388FFE9E7}" presName="sibTrans" presStyleCnt="0"/>
      <dgm:spPr/>
    </dgm:pt>
    <dgm:pt modelId="{5351289E-CD4E-4E56-84D4-E2D9A3401136}" type="pres">
      <dgm:prSet presAssocID="{105C1FA6-FA93-4302-8368-DFDD0C2357A7}" presName="textNode" presStyleLbl="node1" presStyleIdx="1" presStyleCnt="4" custLinFactNeighborX="25309" custLinFactNeighborY="197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91D7A6-A061-49CA-AC43-B9D8A1DEDC6F}" type="pres">
      <dgm:prSet presAssocID="{A3D1350F-CB59-4D65-BCC3-04F096AA2B83}" presName="sibTrans" presStyleCnt="0"/>
      <dgm:spPr/>
    </dgm:pt>
    <dgm:pt modelId="{45F64575-734A-4EB9-83DC-26EA96DE2C77}" type="pres">
      <dgm:prSet presAssocID="{C23F1157-8B01-4CD2-B78B-6231C8A0A8D9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160CECC-C487-481F-9985-4B6D7CCB2A27}" type="pres">
      <dgm:prSet presAssocID="{B7528419-47E4-49C1-9F34-CB174A9FAC5A}" presName="sibTrans" presStyleCnt="0"/>
      <dgm:spPr/>
    </dgm:pt>
    <dgm:pt modelId="{1266E061-5DE9-419D-87E2-37C23E879B2F}" type="pres">
      <dgm:prSet presAssocID="{FDC0966E-F512-46BE-9B0A-EA42035D7F6E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C0DC8B2-8EAA-4F7B-B2CB-90023193AFF2}" srcId="{51EF3E98-571E-443B-BB51-696DDB1ED280}" destId="{0A7575D4-0FC3-48F2-BCDA-903BF514BBEB}" srcOrd="0" destOrd="0" parTransId="{5675EDAE-7EF6-443D-A6CC-BA5C58309130}" sibTransId="{096B477A-F00A-433F-8CC0-25B388FFE9E7}"/>
    <dgm:cxn modelId="{0C26B58C-7087-4143-B8BF-BE1D1B06C835}" srcId="{51EF3E98-571E-443B-BB51-696DDB1ED280}" destId="{C23F1157-8B01-4CD2-B78B-6231C8A0A8D9}" srcOrd="2" destOrd="0" parTransId="{20D7A1C6-9797-4ED7-9D66-576A99495D3E}" sibTransId="{B7528419-47E4-49C1-9F34-CB174A9FAC5A}"/>
    <dgm:cxn modelId="{2C44D6D6-55BE-4322-BD3C-05DA9ED2CA6F}" type="presOf" srcId="{0A7575D4-0FC3-48F2-BCDA-903BF514BBEB}" destId="{05DCDECA-4F54-475D-AD20-86734E7176A8}" srcOrd="0" destOrd="0" presId="urn:microsoft.com/office/officeart/2005/8/layout/hProcess9"/>
    <dgm:cxn modelId="{C284B039-FB7E-4EB9-85EB-71A5AF2346C1}" srcId="{51EF3E98-571E-443B-BB51-696DDB1ED280}" destId="{105C1FA6-FA93-4302-8368-DFDD0C2357A7}" srcOrd="1" destOrd="0" parTransId="{EBB7AFDB-FD5F-4165-9E9A-8CD00274FD2C}" sibTransId="{A3D1350F-CB59-4D65-BCC3-04F096AA2B83}"/>
    <dgm:cxn modelId="{6CB37DC6-A4F7-448F-966D-B032BA9B56D0}" type="presOf" srcId="{FDC0966E-F512-46BE-9B0A-EA42035D7F6E}" destId="{1266E061-5DE9-419D-87E2-37C23E879B2F}" srcOrd="0" destOrd="0" presId="urn:microsoft.com/office/officeart/2005/8/layout/hProcess9"/>
    <dgm:cxn modelId="{CDC0A7EC-9A46-4F67-B724-62575DD7BB90}" type="presOf" srcId="{51EF3E98-571E-443B-BB51-696DDB1ED280}" destId="{41A136BA-5171-4303-AFAD-0A8A6732A6B7}" srcOrd="0" destOrd="0" presId="urn:microsoft.com/office/officeart/2005/8/layout/hProcess9"/>
    <dgm:cxn modelId="{7D35A515-DAE4-4CF1-A496-56EDE77D9BB2}" type="presOf" srcId="{C23F1157-8B01-4CD2-B78B-6231C8A0A8D9}" destId="{45F64575-734A-4EB9-83DC-26EA96DE2C77}" srcOrd="0" destOrd="0" presId="urn:microsoft.com/office/officeart/2005/8/layout/hProcess9"/>
    <dgm:cxn modelId="{AB896BFD-EF23-427B-9480-8A0401506045}" type="presOf" srcId="{105C1FA6-FA93-4302-8368-DFDD0C2357A7}" destId="{5351289E-CD4E-4E56-84D4-E2D9A3401136}" srcOrd="0" destOrd="0" presId="urn:microsoft.com/office/officeart/2005/8/layout/hProcess9"/>
    <dgm:cxn modelId="{D0BDD225-8857-4890-A204-4C210A545ECE}" srcId="{51EF3E98-571E-443B-BB51-696DDB1ED280}" destId="{FDC0966E-F512-46BE-9B0A-EA42035D7F6E}" srcOrd="3" destOrd="0" parTransId="{4B2390C1-980B-4F3D-A5DD-AEEA6EF85C3B}" sibTransId="{97B57661-70AA-42ED-89A2-8C6D2FAD3645}"/>
    <dgm:cxn modelId="{E9F2B4F9-C6FB-4607-966C-80C0C2AB99D5}" type="presParOf" srcId="{41A136BA-5171-4303-AFAD-0A8A6732A6B7}" destId="{FC0CBCC0-2175-4104-9DB6-1C76FD7E58CF}" srcOrd="0" destOrd="0" presId="urn:microsoft.com/office/officeart/2005/8/layout/hProcess9"/>
    <dgm:cxn modelId="{B9FF9FDA-C0F5-4714-AAED-FAE86E591FA8}" type="presParOf" srcId="{41A136BA-5171-4303-AFAD-0A8A6732A6B7}" destId="{E3F9342A-287F-4225-9535-54C0EBD68EFB}" srcOrd="1" destOrd="0" presId="urn:microsoft.com/office/officeart/2005/8/layout/hProcess9"/>
    <dgm:cxn modelId="{16C50F8D-43FC-49B9-BD0A-3B1FAB3C751F}" type="presParOf" srcId="{E3F9342A-287F-4225-9535-54C0EBD68EFB}" destId="{05DCDECA-4F54-475D-AD20-86734E7176A8}" srcOrd="0" destOrd="0" presId="urn:microsoft.com/office/officeart/2005/8/layout/hProcess9"/>
    <dgm:cxn modelId="{0181B678-0799-41D6-B260-172F957D85CA}" type="presParOf" srcId="{E3F9342A-287F-4225-9535-54C0EBD68EFB}" destId="{803E4554-B465-4461-93BF-8EA41F20C85E}" srcOrd="1" destOrd="0" presId="urn:microsoft.com/office/officeart/2005/8/layout/hProcess9"/>
    <dgm:cxn modelId="{08389105-BF52-43BF-9B24-BC7A21F0FD40}" type="presParOf" srcId="{E3F9342A-287F-4225-9535-54C0EBD68EFB}" destId="{5351289E-CD4E-4E56-84D4-E2D9A3401136}" srcOrd="2" destOrd="0" presId="urn:microsoft.com/office/officeart/2005/8/layout/hProcess9"/>
    <dgm:cxn modelId="{CE4D6A03-D737-464E-8A69-CB0D15AFE9E8}" type="presParOf" srcId="{E3F9342A-287F-4225-9535-54C0EBD68EFB}" destId="{8E91D7A6-A061-49CA-AC43-B9D8A1DEDC6F}" srcOrd="3" destOrd="0" presId="urn:microsoft.com/office/officeart/2005/8/layout/hProcess9"/>
    <dgm:cxn modelId="{A53DA86F-D2E6-42C0-AE99-EF0F2A4089B9}" type="presParOf" srcId="{E3F9342A-287F-4225-9535-54C0EBD68EFB}" destId="{45F64575-734A-4EB9-83DC-26EA96DE2C77}" srcOrd="4" destOrd="0" presId="urn:microsoft.com/office/officeart/2005/8/layout/hProcess9"/>
    <dgm:cxn modelId="{03A7E9B4-7B91-4403-AF14-24C65F1D8129}" type="presParOf" srcId="{E3F9342A-287F-4225-9535-54C0EBD68EFB}" destId="{1160CECC-C487-481F-9985-4B6D7CCB2A27}" srcOrd="5" destOrd="0" presId="urn:microsoft.com/office/officeart/2005/8/layout/hProcess9"/>
    <dgm:cxn modelId="{C59D3C03-55B5-4C75-A447-4A2FE84602E0}" type="presParOf" srcId="{E3F9342A-287F-4225-9535-54C0EBD68EFB}" destId="{1266E061-5DE9-419D-87E2-37C23E879B2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EF3E98-571E-443B-BB51-696DDB1ED28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A7575D4-0FC3-48F2-BCDA-903BF514BBEB}">
      <dgm:prSet phldrT="[Text]" custT="1"/>
      <dgm:spPr/>
      <dgm:t>
        <a:bodyPr/>
        <a:lstStyle/>
        <a:p>
          <a:r>
            <a:rPr lang="de-DE" sz="2000" dirty="0" err="1" smtClean="0"/>
            <a:t>rdf</a:t>
          </a:r>
          <a:endParaRPr lang="de-DE" sz="2000" dirty="0"/>
        </a:p>
      </dgm:t>
    </dgm:pt>
    <dgm:pt modelId="{5675EDAE-7EF6-443D-A6CC-BA5C58309130}" type="parTrans" cxnId="{8C0DC8B2-8EAA-4F7B-B2CB-90023193AFF2}">
      <dgm:prSet/>
      <dgm:spPr/>
      <dgm:t>
        <a:bodyPr/>
        <a:lstStyle/>
        <a:p>
          <a:endParaRPr lang="de-DE"/>
        </a:p>
      </dgm:t>
    </dgm:pt>
    <dgm:pt modelId="{096B477A-F00A-433F-8CC0-25B388FFE9E7}" type="sibTrans" cxnId="{8C0DC8B2-8EAA-4F7B-B2CB-90023193AFF2}">
      <dgm:prSet/>
      <dgm:spPr/>
      <dgm:t>
        <a:bodyPr/>
        <a:lstStyle/>
        <a:p>
          <a:endParaRPr lang="de-DE"/>
        </a:p>
      </dgm:t>
    </dgm:pt>
    <dgm:pt modelId="{105C1FA6-FA93-4302-8368-DFDD0C2357A7}">
      <dgm:prSet phldrT="[Text]" custT="1"/>
      <dgm:spPr/>
      <dgm:t>
        <a:bodyPr/>
        <a:lstStyle/>
        <a:p>
          <a:r>
            <a:rPr lang="de-DE" sz="2000" dirty="0" smtClean="0"/>
            <a:t>Script</a:t>
          </a:r>
          <a:endParaRPr lang="de-DE" sz="2000" dirty="0"/>
        </a:p>
      </dgm:t>
    </dgm:pt>
    <dgm:pt modelId="{EBB7AFDB-FD5F-4165-9E9A-8CD00274FD2C}" type="parTrans" cxnId="{C284B039-FB7E-4EB9-85EB-71A5AF2346C1}">
      <dgm:prSet/>
      <dgm:spPr/>
      <dgm:t>
        <a:bodyPr/>
        <a:lstStyle/>
        <a:p>
          <a:endParaRPr lang="de-DE"/>
        </a:p>
      </dgm:t>
    </dgm:pt>
    <dgm:pt modelId="{A3D1350F-CB59-4D65-BCC3-04F096AA2B83}" type="sibTrans" cxnId="{C284B039-FB7E-4EB9-85EB-71A5AF2346C1}">
      <dgm:prSet/>
      <dgm:spPr/>
      <dgm:t>
        <a:bodyPr/>
        <a:lstStyle/>
        <a:p>
          <a:endParaRPr lang="de-DE"/>
        </a:p>
      </dgm:t>
    </dgm:pt>
    <dgm:pt modelId="{C23F1157-8B01-4CD2-B78B-6231C8A0A8D9}">
      <dgm:prSet phldrT="[Text]" custT="1"/>
      <dgm:spPr/>
      <dgm:t>
        <a:bodyPr/>
        <a:lstStyle/>
        <a:p>
          <a:r>
            <a:rPr lang="de-DE" sz="2000" dirty="0" smtClean="0"/>
            <a:t>VIVO</a:t>
          </a:r>
          <a:endParaRPr lang="de-DE" sz="2000" dirty="0"/>
        </a:p>
      </dgm:t>
    </dgm:pt>
    <dgm:pt modelId="{20D7A1C6-9797-4ED7-9D66-576A99495D3E}" type="parTrans" cxnId="{0C26B58C-7087-4143-B8BF-BE1D1B06C835}">
      <dgm:prSet/>
      <dgm:spPr/>
      <dgm:t>
        <a:bodyPr/>
        <a:lstStyle/>
        <a:p>
          <a:endParaRPr lang="de-DE"/>
        </a:p>
      </dgm:t>
    </dgm:pt>
    <dgm:pt modelId="{B7528419-47E4-49C1-9F34-CB174A9FAC5A}" type="sibTrans" cxnId="{0C26B58C-7087-4143-B8BF-BE1D1B06C835}">
      <dgm:prSet/>
      <dgm:spPr/>
      <dgm:t>
        <a:bodyPr/>
        <a:lstStyle/>
        <a:p>
          <a:endParaRPr lang="de-DE"/>
        </a:p>
      </dgm:t>
    </dgm:pt>
    <dgm:pt modelId="{41A136BA-5171-4303-AFAD-0A8A6732A6B7}" type="pres">
      <dgm:prSet presAssocID="{51EF3E98-571E-443B-BB51-696DDB1ED280}" presName="CompostProcess" presStyleCnt="0">
        <dgm:presLayoutVars>
          <dgm:dir/>
          <dgm:resizeHandles val="exact"/>
        </dgm:presLayoutVars>
      </dgm:prSet>
      <dgm:spPr/>
    </dgm:pt>
    <dgm:pt modelId="{FC0CBCC0-2175-4104-9DB6-1C76FD7E58CF}" type="pres">
      <dgm:prSet presAssocID="{51EF3E98-571E-443B-BB51-696DDB1ED280}" presName="arrow" presStyleLbl="bgShp" presStyleIdx="0" presStyleCnt="1" custLinFactNeighborY="1850"/>
      <dgm:spPr/>
    </dgm:pt>
    <dgm:pt modelId="{E3F9342A-287F-4225-9535-54C0EBD68EFB}" type="pres">
      <dgm:prSet presAssocID="{51EF3E98-571E-443B-BB51-696DDB1ED280}" presName="linearProcess" presStyleCnt="0"/>
      <dgm:spPr/>
    </dgm:pt>
    <dgm:pt modelId="{05DCDECA-4F54-475D-AD20-86734E7176A8}" type="pres">
      <dgm:prSet presAssocID="{0A7575D4-0FC3-48F2-BCDA-903BF514BBE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03E4554-B465-4461-93BF-8EA41F20C85E}" type="pres">
      <dgm:prSet presAssocID="{096B477A-F00A-433F-8CC0-25B388FFE9E7}" presName="sibTrans" presStyleCnt="0"/>
      <dgm:spPr/>
    </dgm:pt>
    <dgm:pt modelId="{5351289E-CD4E-4E56-84D4-E2D9A3401136}" type="pres">
      <dgm:prSet presAssocID="{105C1FA6-FA93-4302-8368-DFDD0C2357A7}" presName="textNode" presStyleLbl="node1" presStyleIdx="1" presStyleCnt="3" custLinFactNeighborX="-62319" custLinFactNeighborY="-2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91D7A6-A061-49CA-AC43-B9D8A1DEDC6F}" type="pres">
      <dgm:prSet presAssocID="{A3D1350F-CB59-4D65-BCC3-04F096AA2B83}" presName="sibTrans" presStyleCnt="0"/>
      <dgm:spPr/>
    </dgm:pt>
    <dgm:pt modelId="{45F64575-734A-4EB9-83DC-26EA96DE2C77}" type="pres">
      <dgm:prSet presAssocID="{C23F1157-8B01-4CD2-B78B-6231C8A0A8D9}" presName="textNode" presStyleLbl="node1" presStyleIdx="2" presStyleCnt="3" custLinFactX="-4106" custLinFactNeighborX="-100000" custLinFactNeighborY="-2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EC68F42-9121-4774-B3D1-9898CAC603D4}" type="presOf" srcId="{105C1FA6-FA93-4302-8368-DFDD0C2357A7}" destId="{5351289E-CD4E-4E56-84D4-E2D9A3401136}" srcOrd="0" destOrd="0" presId="urn:microsoft.com/office/officeart/2005/8/layout/hProcess9"/>
    <dgm:cxn modelId="{C284B039-FB7E-4EB9-85EB-71A5AF2346C1}" srcId="{51EF3E98-571E-443B-BB51-696DDB1ED280}" destId="{105C1FA6-FA93-4302-8368-DFDD0C2357A7}" srcOrd="1" destOrd="0" parTransId="{EBB7AFDB-FD5F-4165-9E9A-8CD00274FD2C}" sibTransId="{A3D1350F-CB59-4D65-BCC3-04F096AA2B83}"/>
    <dgm:cxn modelId="{8C0DC8B2-8EAA-4F7B-B2CB-90023193AFF2}" srcId="{51EF3E98-571E-443B-BB51-696DDB1ED280}" destId="{0A7575D4-0FC3-48F2-BCDA-903BF514BBEB}" srcOrd="0" destOrd="0" parTransId="{5675EDAE-7EF6-443D-A6CC-BA5C58309130}" sibTransId="{096B477A-F00A-433F-8CC0-25B388FFE9E7}"/>
    <dgm:cxn modelId="{28F2F4D5-A43C-4DC2-A30E-AF6A428BB4B0}" type="presOf" srcId="{51EF3E98-571E-443B-BB51-696DDB1ED280}" destId="{41A136BA-5171-4303-AFAD-0A8A6732A6B7}" srcOrd="0" destOrd="0" presId="urn:microsoft.com/office/officeart/2005/8/layout/hProcess9"/>
    <dgm:cxn modelId="{0C26B58C-7087-4143-B8BF-BE1D1B06C835}" srcId="{51EF3E98-571E-443B-BB51-696DDB1ED280}" destId="{C23F1157-8B01-4CD2-B78B-6231C8A0A8D9}" srcOrd="2" destOrd="0" parTransId="{20D7A1C6-9797-4ED7-9D66-576A99495D3E}" sibTransId="{B7528419-47E4-49C1-9F34-CB174A9FAC5A}"/>
    <dgm:cxn modelId="{80C29B5A-2AB1-4EDB-ACEA-BE1245956BD9}" type="presOf" srcId="{0A7575D4-0FC3-48F2-BCDA-903BF514BBEB}" destId="{05DCDECA-4F54-475D-AD20-86734E7176A8}" srcOrd="0" destOrd="0" presId="urn:microsoft.com/office/officeart/2005/8/layout/hProcess9"/>
    <dgm:cxn modelId="{C6EF031A-87E8-40FA-8535-3972319D77E1}" type="presOf" srcId="{C23F1157-8B01-4CD2-B78B-6231C8A0A8D9}" destId="{45F64575-734A-4EB9-83DC-26EA96DE2C77}" srcOrd="0" destOrd="0" presId="urn:microsoft.com/office/officeart/2005/8/layout/hProcess9"/>
    <dgm:cxn modelId="{CA146792-8183-4296-84AF-2F5C0EFC6238}" type="presParOf" srcId="{41A136BA-5171-4303-AFAD-0A8A6732A6B7}" destId="{FC0CBCC0-2175-4104-9DB6-1C76FD7E58CF}" srcOrd="0" destOrd="0" presId="urn:microsoft.com/office/officeart/2005/8/layout/hProcess9"/>
    <dgm:cxn modelId="{596D5FDA-6CBC-498A-8928-2CD6F0D25BA7}" type="presParOf" srcId="{41A136BA-5171-4303-AFAD-0A8A6732A6B7}" destId="{E3F9342A-287F-4225-9535-54C0EBD68EFB}" srcOrd="1" destOrd="0" presId="urn:microsoft.com/office/officeart/2005/8/layout/hProcess9"/>
    <dgm:cxn modelId="{5ADE3800-2EA4-4920-916E-41689A1355B9}" type="presParOf" srcId="{E3F9342A-287F-4225-9535-54C0EBD68EFB}" destId="{05DCDECA-4F54-475D-AD20-86734E7176A8}" srcOrd="0" destOrd="0" presId="urn:microsoft.com/office/officeart/2005/8/layout/hProcess9"/>
    <dgm:cxn modelId="{D485D313-A6E1-47C9-BD32-CF564F0D2838}" type="presParOf" srcId="{E3F9342A-287F-4225-9535-54C0EBD68EFB}" destId="{803E4554-B465-4461-93BF-8EA41F20C85E}" srcOrd="1" destOrd="0" presId="urn:microsoft.com/office/officeart/2005/8/layout/hProcess9"/>
    <dgm:cxn modelId="{FD93F3A5-6885-4135-8FB6-54876B87D373}" type="presParOf" srcId="{E3F9342A-287F-4225-9535-54C0EBD68EFB}" destId="{5351289E-CD4E-4E56-84D4-E2D9A3401136}" srcOrd="2" destOrd="0" presId="urn:microsoft.com/office/officeart/2005/8/layout/hProcess9"/>
    <dgm:cxn modelId="{CBE93673-F2E9-4C7A-8C27-C845A34CE232}" type="presParOf" srcId="{E3F9342A-287F-4225-9535-54C0EBD68EFB}" destId="{8E91D7A6-A061-49CA-AC43-B9D8A1DEDC6F}" srcOrd="3" destOrd="0" presId="urn:microsoft.com/office/officeart/2005/8/layout/hProcess9"/>
    <dgm:cxn modelId="{C7B9D6B3-E5B0-479D-B938-F7EEBB443D56}" type="presParOf" srcId="{E3F9342A-287F-4225-9535-54C0EBD68EFB}" destId="{45F64575-734A-4EB9-83DC-26EA96DE2C7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F7486D-BE9A-4C42-82EE-F2ABCB836AE6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AA3A7A3-DA87-433A-92D2-CF27CCD8C137}">
      <dgm:prSet phldrT="[Text]"/>
      <dgm:spPr/>
      <dgm:t>
        <a:bodyPr/>
        <a:lstStyle/>
        <a:p>
          <a:r>
            <a:rPr lang="de-DE" dirty="0" smtClean="0"/>
            <a:t>VIVO</a:t>
          </a:r>
          <a:endParaRPr lang="de-DE" dirty="0"/>
        </a:p>
      </dgm:t>
    </dgm:pt>
    <dgm:pt modelId="{E7EA32FB-B52F-4EE7-8B3D-B6CFDC55D256}" type="parTrans" cxnId="{C8E4781A-F519-4913-B57E-247792612141}">
      <dgm:prSet/>
      <dgm:spPr/>
      <dgm:t>
        <a:bodyPr/>
        <a:lstStyle/>
        <a:p>
          <a:endParaRPr lang="de-DE"/>
        </a:p>
      </dgm:t>
    </dgm:pt>
    <dgm:pt modelId="{E978488C-05B3-4051-8A3B-F04B2182D958}" type="sibTrans" cxnId="{C8E4781A-F519-4913-B57E-247792612141}">
      <dgm:prSet/>
      <dgm:spPr/>
      <dgm:t>
        <a:bodyPr/>
        <a:lstStyle/>
        <a:p>
          <a:endParaRPr lang="de-DE"/>
        </a:p>
      </dgm:t>
    </dgm:pt>
    <dgm:pt modelId="{3C6F1195-EDDD-4ADB-95CF-A819F31A58CC}">
      <dgm:prSet phldrT="[Text]"/>
      <dgm:spPr/>
      <dgm:t>
        <a:bodyPr/>
        <a:lstStyle/>
        <a:p>
          <a:r>
            <a:rPr lang="de-DE" dirty="0" smtClean="0"/>
            <a:t>vivo-pump </a:t>
          </a:r>
        </a:p>
        <a:p>
          <a:r>
            <a:rPr lang="de-DE" dirty="0" err="1" smtClean="0"/>
            <a:t>get</a:t>
          </a:r>
          <a:endParaRPr lang="de-DE" dirty="0"/>
        </a:p>
      </dgm:t>
    </dgm:pt>
    <dgm:pt modelId="{FC4E7D94-D802-46D1-A719-9FF5DB43B4AF}" type="parTrans" cxnId="{5AB8DC1A-5E22-4465-BC07-3D0D2B7F1FF3}">
      <dgm:prSet/>
      <dgm:spPr/>
      <dgm:t>
        <a:bodyPr/>
        <a:lstStyle/>
        <a:p>
          <a:endParaRPr lang="de-DE"/>
        </a:p>
      </dgm:t>
    </dgm:pt>
    <dgm:pt modelId="{3B0DA2D6-6EC2-4038-81D6-1E0BAE494769}" type="sibTrans" cxnId="{5AB8DC1A-5E22-4465-BC07-3D0D2B7F1FF3}">
      <dgm:prSet/>
      <dgm:spPr/>
      <dgm:t>
        <a:bodyPr/>
        <a:lstStyle/>
        <a:p>
          <a:endParaRPr lang="de-DE"/>
        </a:p>
      </dgm:t>
    </dgm:pt>
    <dgm:pt modelId="{15924327-6306-4F1A-BF2A-6D462646DA75}">
      <dgm:prSet phldrT="[Text]"/>
      <dgm:spPr/>
      <dgm:t>
        <a:bodyPr/>
        <a:lstStyle/>
        <a:p>
          <a:r>
            <a:rPr lang="de-DE" dirty="0" smtClean="0"/>
            <a:t>Datenexport als CSV / TXT</a:t>
          </a:r>
          <a:endParaRPr lang="de-DE" dirty="0"/>
        </a:p>
      </dgm:t>
    </dgm:pt>
    <dgm:pt modelId="{47F589A7-2265-4941-AA8A-68EA7171D967}" type="parTrans" cxnId="{C73E99B3-1D41-49DF-AD59-1F950A8EFF90}">
      <dgm:prSet/>
      <dgm:spPr/>
      <dgm:t>
        <a:bodyPr/>
        <a:lstStyle/>
        <a:p>
          <a:endParaRPr lang="de-DE"/>
        </a:p>
      </dgm:t>
    </dgm:pt>
    <dgm:pt modelId="{B3D564EF-30A6-41FC-B70C-11A714B04FA2}" type="sibTrans" cxnId="{C73E99B3-1D41-49DF-AD59-1F950A8EFF90}">
      <dgm:prSet/>
      <dgm:spPr/>
      <dgm:t>
        <a:bodyPr/>
        <a:lstStyle/>
        <a:p>
          <a:endParaRPr lang="de-DE"/>
        </a:p>
      </dgm:t>
    </dgm:pt>
    <dgm:pt modelId="{E77EA4D4-50F5-4DD1-9925-8EBCA4041B85}">
      <dgm:prSet phldrT="[Text]"/>
      <dgm:spPr/>
      <dgm:t>
        <a:bodyPr/>
        <a:lstStyle/>
        <a:p>
          <a:r>
            <a:rPr lang="de-DE" dirty="0" smtClean="0"/>
            <a:t>CSV / TXT</a:t>
          </a:r>
        </a:p>
        <a:p>
          <a:r>
            <a:rPr lang="de-DE" dirty="0" smtClean="0"/>
            <a:t>Bearbeiten</a:t>
          </a:r>
          <a:endParaRPr lang="de-DE" dirty="0"/>
        </a:p>
      </dgm:t>
    </dgm:pt>
    <dgm:pt modelId="{EA34F2B0-1D1E-46CE-9D0E-B4F42F5CEEF7}" type="parTrans" cxnId="{3D2A7486-2128-44EE-87A5-A78CE8E9F9D1}">
      <dgm:prSet/>
      <dgm:spPr/>
      <dgm:t>
        <a:bodyPr/>
        <a:lstStyle/>
        <a:p>
          <a:endParaRPr lang="de-DE"/>
        </a:p>
      </dgm:t>
    </dgm:pt>
    <dgm:pt modelId="{BC3C2DBC-3DCE-4F96-BEF6-A212C7E483CA}" type="sibTrans" cxnId="{3D2A7486-2128-44EE-87A5-A78CE8E9F9D1}">
      <dgm:prSet/>
      <dgm:spPr/>
      <dgm:t>
        <a:bodyPr/>
        <a:lstStyle/>
        <a:p>
          <a:endParaRPr lang="de-DE"/>
        </a:p>
      </dgm:t>
    </dgm:pt>
    <dgm:pt modelId="{79618CC0-2F29-440E-AE85-E26C1FF83B76}">
      <dgm:prSet phldrT="[Text]"/>
      <dgm:spPr/>
      <dgm:t>
        <a:bodyPr/>
        <a:lstStyle/>
        <a:p>
          <a:r>
            <a:rPr lang="de-DE" dirty="0" smtClean="0"/>
            <a:t>vivo-pump</a:t>
          </a:r>
        </a:p>
        <a:p>
          <a:r>
            <a:rPr lang="de-DE" dirty="0" smtClean="0"/>
            <a:t>update</a:t>
          </a:r>
          <a:endParaRPr lang="de-DE" dirty="0"/>
        </a:p>
      </dgm:t>
    </dgm:pt>
    <dgm:pt modelId="{92F5223F-7101-43E3-AFD7-80AC7051D8D1}" type="parTrans" cxnId="{D1833C09-9828-4D01-8BF1-9FDC2FD15456}">
      <dgm:prSet/>
      <dgm:spPr/>
      <dgm:t>
        <a:bodyPr/>
        <a:lstStyle/>
        <a:p>
          <a:endParaRPr lang="de-DE"/>
        </a:p>
      </dgm:t>
    </dgm:pt>
    <dgm:pt modelId="{E3B679C9-A2AA-4DFF-AE5B-543D1AEB3F33}" type="sibTrans" cxnId="{D1833C09-9828-4D01-8BF1-9FDC2FD15456}">
      <dgm:prSet/>
      <dgm:spPr/>
      <dgm:t>
        <a:bodyPr/>
        <a:lstStyle/>
        <a:p>
          <a:endParaRPr lang="de-DE"/>
        </a:p>
      </dgm:t>
    </dgm:pt>
    <dgm:pt modelId="{B5C003F0-95D2-469C-A01A-E1F6574B923C}">
      <dgm:prSet phldrT="[Text]"/>
      <dgm:spPr/>
      <dgm:t>
        <a:bodyPr/>
        <a:lstStyle/>
        <a:p>
          <a:r>
            <a:rPr lang="de-DE" dirty="0" smtClean="0"/>
            <a:t>RDF-Datei</a:t>
          </a:r>
        </a:p>
      </dgm:t>
    </dgm:pt>
    <dgm:pt modelId="{CCB08BA1-F843-4A42-A282-E380231C9DC7}" type="parTrans" cxnId="{57586B23-83FE-41F9-A9A5-06EA49FD4112}">
      <dgm:prSet/>
      <dgm:spPr/>
      <dgm:t>
        <a:bodyPr/>
        <a:lstStyle/>
        <a:p>
          <a:endParaRPr lang="de-DE"/>
        </a:p>
      </dgm:t>
    </dgm:pt>
    <dgm:pt modelId="{DD509F91-3DCF-4265-AAB3-B7D6A86DEADD}" type="sibTrans" cxnId="{57586B23-83FE-41F9-A9A5-06EA49FD4112}">
      <dgm:prSet/>
      <dgm:spPr/>
      <dgm:t>
        <a:bodyPr/>
        <a:lstStyle/>
        <a:p>
          <a:endParaRPr lang="de-DE"/>
        </a:p>
      </dgm:t>
    </dgm:pt>
    <dgm:pt modelId="{7628289C-6D77-4F83-95E1-9D5CB6836DBE}" type="pres">
      <dgm:prSet presAssocID="{A9F7486D-BE9A-4C42-82EE-F2ABCB836A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95EF47B-FABA-4521-8AEB-F81DDE767038}" type="pres">
      <dgm:prSet presAssocID="{A9F7486D-BE9A-4C42-82EE-F2ABCB836AE6}" presName="cycle" presStyleCnt="0"/>
      <dgm:spPr/>
    </dgm:pt>
    <dgm:pt modelId="{19581057-3DEB-44E6-8C67-0B16E0728FC7}" type="pres">
      <dgm:prSet presAssocID="{AAA3A7A3-DA87-433A-92D2-CF27CCD8C137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8CC5FB-18D5-4ACE-9C6F-50C43F928FFC}" type="pres">
      <dgm:prSet presAssocID="{E978488C-05B3-4051-8A3B-F04B2182D958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10521914-3D9D-4D83-96D3-9AB6AF8CA3C3}" type="pres">
      <dgm:prSet presAssocID="{3C6F1195-EDDD-4ADB-95CF-A819F31A58CC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A0011B-C818-48CB-BF2D-8D720D5BEB07}" type="pres">
      <dgm:prSet presAssocID="{15924327-6306-4F1A-BF2A-6D462646DA75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0CF714-74B2-4306-94CC-7F479194217B}" type="pres">
      <dgm:prSet presAssocID="{E77EA4D4-50F5-4DD1-9925-8EBCA4041B85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D8A9A1-AF59-4CA8-9248-968F495DF7A3}" type="pres">
      <dgm:prSet presAssocID="{79618CC0-2F29-440E-AE85-E26C1FF83B76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84143D-E59B-43A3-A677-57CD5EE2556B}" type="pres">
      <dgm:prSet presAssocID="{B5C003F0-95D2-469C-A01A-E1F6574B923C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8E4781A-F519-4913-B57E-247792612141}" srcId="{A9F7486D-BE9A-4C42-82EE-F2ABCB836AE6}" destId="{AAA3A7A3-DA87-433A-92D2-CF27CCD8C137}" srcOrd="0" destOrd="0" parTransId="{E7EA32FB-B52F-4EE7-8B3D-B6CFDC55D256}" sibTransId="{E978488C-05B3-4051-8A3B-F04B2182D958}"/>
    <dgm:cxn modelId="{EA4F1FF4-43F8-4D51-88A0-C37CBF8EF533}" type="presOf" srcId="{A9F7486D-BE9A-4C42-82EE-F2ABCB836AE6}" destId="{7628289C-6D77-4F83-95E1-9D5CB6836DBE}" srcOrd="0" destOrd="0" presId="urn:microsoft.com/office/officeart/2005/8/layout/cycle3"/>
    <dgm:cxn modelId="{15D03E42-CBDE-47C9-B514-EB929C65EC2A}" type="presOf" srcId="{E77EA4D4-50F5-4DD1-9925-8EBCA4041B85}" destId="{0E0CF714-74B2-4306-94CC-7F479194217B}" srcOrd="0" destOrd="0" presId="urn:microsoft.com/office/officeart/2005/8/layout/cycle3"/>
    <dgm:cxn modelId="{1693E055-8A5E-444C-A482-4D196560B832}" type="presOf" srcId="{E978488C-05B3-4051-8A3B-F04B2182D958}" destId="{7E8CC5FB-18D5-4ACE-9C6F-50C43F928FFC}" srcOrd="0" destOrd="0" presId="urn:microsoft.com/office/officeart/2005/8/layout/cycle3"/>
    <dgm:cxn modelId="{9855D3E8-683D-42C8-B985-BD738C33E935}" type="presOf" srcId="{3C6F1195-EDDD-4ADB-95CF-A819F31A58CC}" destId="{10521914-3D9D-4D83-96D3-9AB6AF8CA3C3}" srcOrd="0" destOrd="0" presId="urn:microsoft.com/office/officeart/2005/8/layout/cycle3"/>
    <dgm:cxn modelId="{3D2A7486-2128-44EE-87A5-A78CE8E9F9D1}" srcId="{A9F7486D-BE9A-4C42-82EE-F2ABCB836AE6}" destId="{E77EA4D4-50F5-4DD1-9925-8EBCA4041B85}" srcOrd="3" destOrd="0" parTransId="{EA34F2B0-1D1E-46CE-9D0E-B4F42F5CEEF7}" sibTransId="{BC3C2DBC-3DCE-4F96-BEF6-A212C7E483CA}"/>
    <dgm:cxn modelId="{9B0C82B4-7683-4924-BEFC-3A66F596B967}" type="presOf" srcId="{79618CC0-2F29-440E-AE85-E26C1FF83B76}" destId="{EDD8A9A1-AF59-4CA8-9248-968F495DF7A3}" srcOrd="0" destOrd="0" presId="urn:microsoft.com/office/officeart/2005/8/layout/cycle3"/>
    <dgm:cxn modelId="{7E0902B2-D869-458B-9613-E6167FF22E13}" type="presOf" srcId="{15924327-6306-4F1A-BF2A-6D462646DA75}" destId="{98A0011B-C818-48CB-BF2D-8D720D5BEB07}" srcOrd="0" destOrd="0" presId="urn:microsoft.com/office/officeart/2005/8/layout/cycle3"/>
    <dgm:cxn modelId="{D1833C09-9828-4D01-8BF1-9FDC2FD15456}" srcId="{A9F7486D-BE9A-4C42-82EE-F2ABCB836AE6}" destId="{79618CC0-2F29-440E-AE85-E26C1FF83B76}" srcOrd="4" destOrd="0" parTransId="{92F5223F-7101-43E3-AFD7-80AC7051D8D1}" sibTransId="{E3B679C9-A2AA-4DFF-AE5B-543D1AEB3F33}"/>
    <dgm:cxn modelId="{5AB8DC1A-5E22-4465-BC07-3D0D2B7F1FF3}" srcId="{A9F7486D-BE9A-4C42-82EE-F2ABCB836AE6}" destId="{3C6F1195-EDDD-4ADB-95CF-A819F31A58CC}" srcOrd="1" destOrd="0" parTransId="{FC4E7D94-D802-46D1-A719-9FF5DB43B4AF}" sibTransId="{3B0DA2D6-6EC2-4038-81D6-1E0BAE494769}"/>
    <dgm:cxn modelId="{3C03EECA-4B01-47AC-92A0-E7323106ED8F}" type="presOf" srcId="{B5C003F0-95D2-469C-A01A-E1F6574B923C}" destId="{C384143D-E59B-43A3-A677-57CD5EE2556B}" srcOrd="0" destOrd="0" presId="urn:microsoft.com/office/officeart/2005/8/layout/cycle3"/>
    <dgm:cxn modelId="{C73E99B3-1D41-49DF-AD59-1F950A8EFF90}" srcId="{A9F7486D-BE9A-4C42-82EE-F2ABCB836AE6}" destId="{15924327-6306-4F1A-BF2A-6D462646DA75}" srcOrd="2" destOrd="0" parTransId="{47F589A7-2265-4941-AA8A-68EA7171D967}" sibTransId="{B3D564EF-30A6-41FC-B70C-11A714B04FA2}"/>
    <dgm:cxn modelId="{57586B23-83FE-41F9-A9A5-06EA49FD4112}" srcId="{A9F7486D-BE9A-4C42-82EE-F2ABCB836AE6}" destId="{B5C003F0-95D2-469C-A01A-E1F6574B923C}" srcOrd="5" destOrd="0" parTransId="{CCB08BA1-F843-4A42-A282-E380231C9DC7}" sibTransId="{DD509F91-3DCF-4265-AAB3-B7D6A86DEADD}"/>
    <dgm:cxn modelId="{B3DBA063-94BF-42CF-ADE3-B1A0BC16E370}" type="presOf" srcId="{AAA3A7A3-DA87-433A-92D2-CF27CCD8C137}" destId="{19581057-3DEB-44E6-8C67-0B16E0728FC7}" srcOrd="0" destOrd="0" presId="urn:microsoft.com/office/officeart/2005/8/layout/cycle3"/>
    <dgm:cxn modelId="{447785B5-9836-497C-B63E-E6F82EEF98B2}" type="presParOf" srcId="{7628289C-6D77-4F83-95E1-9D5CB6836DBE}" destId="{B95EF47B-FABA-4521-8AEB-F81DDE767038}" srcOrd="0" destOrd="0" presId="urn:microsoft.com/office/officeart/2005/8/layout/cycle3"/>
    <dgm:cxn modelId="{35EF52BD-B844-47B4-86E6-CC90126703D1}" type="presParOf" srcId="{B95EF47B-FABA-4521-8AEB-F81DDE767038}" destId="{19581057-3DEB-44E6-8C67-0B16E0728FC7}" srcOrd="0" destOrd="0" presId="urn:microsoft.com/office/officeart/2005/8/layout/cycle3"/>
    <dgm:cxn modelId="{D320B362-5760-4E46-8E8C-4110D50D1B23}" type="presParOf" srcId="{B95EF47B-FABA-4521-8AEB-F81DDE767038}" destId="{7E8CC5FB-18D5-4ACE-9C6F-50C43F928FFC}" srcOrd="1" destOrd="0" presId="urn:microsoft.com/office/officeart/2005/8/layout/cycle3"/>
    <dgm:cxn modelId="{808D1D63-160D-45CC-A4B6-6DE1D3BC1ECA}" type="presParOf" srcId="{B95EF47B-FABA-4521-8AEB-F81DDE767038}" destId="{10521914-3D9D-4D83-96D3-9AB6AF8CA3C3}" srcOrd="2" destOrd="0" presId="urn:microsoft.com/office/officeart/2005/8/layout/cycle3"/>
    <dgm:cxn modelId="{9D1EE10A-81F3-4D3F-AAC5-79EECD4A364F}" type="presParOf" srcId="{B95EF47B-FABA-4521-8AEB-F81DDE767038}" destId="{98A0011B-C818-48CB-BF2D-8D720D5BEB07}" srcOrd="3" destOrd="0" presId="urn:microsoft.com/office/officeart/2005/8/layout/cycle3"/>
    <dgm:cxn modelId="{8F3916E3-ABF3-49A6-ADE5-47AC5D6BBA7D}" type="presParOf" srcId="{B95EF47B-FABA-4521-8AEB-F81DDE767038}" destId="{0E0CF714-74B2-4306-94CC-7F479194217B}" srcOrd="4" destOrd="0" presId="urn:microsoft.com/office/officeart/2005/8/layout/cycle3"/>
    <dgm:cxn modelId="{7E59128F-95DF-42CC-8DE8-0BBAC44B8EB4}" type="presParOf" srcId="{B95EF47B-FABA-4521-8AEB-F81DDE767038}" destId="{EDD8A9A1-AF59-4CA8-9248-968F495DF7A3}" srcOrd="5" destOrd="0" presId="urn:microsoft.com/office/officeart/2005/8/layout/cycle3"/>
    <dgm:cxn modelId="{D8547722-BD90-46CE-B5A3-9B9835AA16E1}" type="presParOf" srcId="{B95EF47B-FABA-4521-8AEB-F81DDE767038}" destId="{C384143D-E59B-43A3-A677-57CD5EE2556B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F7486D-BE9A-4C42-82EE-F2ABCB836AE6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AA3A7A3-DA87-433A-92D2-CF27CCD8C137}">
      <dgm:prSet phldrT="[Text]"/>
      <dgm:spPr/>
      <dgm:t>
        <a:bodyPr/>
        <a:lstStyle/>
        <a:p>
          <a:r>
            <a:rPr lang="de-DE" dirty="0" smtClean="0"/>
            <a:t>VIVO</a:t>
          </a:r>
          <a:endParaRPr lang="de-DE" dirty="0"/>
        </a:p>
      </dgm:t>
    </dgm:pt>
    <dgm:pt modelId="{E7EA32FB-B52F-4EE7-8B3D-B6CFDC55D256}" type="parTrans" cxnId="{C8E4781A-F519-4913-B57E-247792612141}">
      <dgm:prSet/>
      <dgm:spPr/>
      <dgm:t>
        <a:bodyPr/>
        <a:lstStyle/>
        <a:p>
          <a:endParaRPr lang="de-DE"/>
        </a:p>
      </dgm:t>
    </dgm:pt>
    <dgm:pt modelId="{E978488C-05B3-4051-8A3B-F04B2182D958}" type="sibTrans" cxnId="{C8E4781A-F519-4913-B57E-247792612141}">
      <dgm:prSet/>
      <dgm:spPr/>
      <dgm:t>
        <a:bodyPr/>
        <a:lstStyle/>
        <a:p>
          <a:endParaRPr lang="de-DE"/>
        </a:p>
      </dgm:t>
    </dgm:pt>
    <dgm:pt modelId="{3C6F1195-EDDD-4ADB-95CF-A819F31A58CC}">
      <dgm:prSet phldrT="[Text]"/>
      <dgm:spPr/>
      <dgm:t>
        <a:bodyPr/>
        <a:lstStyle/>
        <a:p>
          <a:r>
            <a:rPr lang="de-DE" dirty="0" smtClean="0"/>
            <a:t>vivo-pump </a:t>
          </a:r>
        </a:p>
        <a:p>
          <a:r>
            <a:rPr lang="de-DE" dirty="0" err="1" smtClean="0"/>
            <a:t>get</a:t>
          </a:r>
          <a:endParaRPr lang="de-DE" dirty="0"/>
        </a:p>
      </dgm:t>
    </dgm:pt>
    <dgm:pt modelId="{FC4E7D94-D802-46D1-A719-9FF5DB43B4AF}" type="parTrans" cxnId="{5AB8DC1A-5E22-4465-BC07-3D0D2B7F1FF3}">
      <dgm:prSet/>
      <dgm:spPr/>
      <dgm:t>
        <a:bodyPr/>
        <a:lstStyle/>
        <a:p>
          <a:endParaRPr lang="de-DE"/>
        </a:p>
      </dgm:t>
    </dgm:pt>
    <dgm:pt modelId="{3B0DA2D6-6EC2-4038-81D6-1E0BAE494769}" type="sibTrans" cxnId="{5AB8DC1A-5E22-4465-BC07-3D0D2B7F1FF3}">
      <dgm:prSet/>
      <dgm:spPr/>
      <dgm:t>
        <a:bodyPr/>
        <a:lstStyle/>
        <a:p>
          <a:endParaRPr lang="de-DE"/>
        </a:p>
      </dgm:t>
    </dgm:pt>
    <dgm:pt modelId="{15924327-6306-4F1A-BF2A-6D462646DA75}">
      <dgm:prSet phldrT="[Text]"/>
      <dgm:spPr/>
      <dgm:t>
        <a:bodyPr/>
        <a:lstStyle/>
        <a:p>
          <a:r>
            <a:rPr lang="de-DE" dirty="0" smtClean="0"/>
            <a:t>Datenexport als CSV / TXT</a:t>
          </a:r>
          <a:endParaRPr lang="de-DE" dirty="0"/>
        </a:p>
      </dgm:t>
    </dgm:pt>
    <dgm:pt modelId="{47F589A7-2265-4941-AA8A-68EA7171D967}" type="parTrans" cxnId="{C73E99B3-1D41-49DF-AD59-1F950A8EFF90}">
      <dgm:prSet/>
      <dgm:spPr/>
      <dgm:t>
        <a:bodyPr/>
        <a:lstStyle/>
        <a:p>
          <a:endParaRPr lang="de-DE"/>
        </a:p>
      </dgm:t>
    </dgm:pt>
    <dgm:pt modelId="{B3D564EF-30A6-41FC-B70C-11A714B04FA2}" type="sibTrans" cxnId="{C73E99B3-1D41-49DF-AD59-1F950A8EFF90}">
      <dgm:prSet/>
      <dgm:spPr/>
      <dgm:t>
        <a:bodyPr/>
        <a:lstStyle/>
        <a:p>
          <a:endParaRPr lang="de-DE"/>
        </a:p>
      </dgm:t>
    </dgm:pt>
    <dgm:pt modelId="{E77EA4D4-50F5-4DD1-9925-8EBCA4041B85}">
      <dgm:prSet phldrT="[Text]"/>
      <dgm:spPr/>
      <dgm:t>
        <a:bodyPr/>
        <a:lstStyle/>
        <a:p>
          <a:r>
            <a:rPr lang="de-DE" dirty="0" smtClean="0"/>
            <a:t>CSV / TXT</a:t>
          </a:r>
        </a:p>
        <a:p>
          <a:r>
            <a:rPr lang="de-DE" dirty="0" smtClean="0"/>
            <a:t>Bearbeiten</a:t>
          </a:r>
          <a:endParaRPr lang="de-DE" dirty="0"/>
        </a:p>
      </dgm:t>
    </dgm:pt>
    <dgm:pt modelId="{EA34F2B0-1D1E-46CE-9D0E-B4F42F5CEEF7}" type="parTrans" cxnId="{3D2A7486-2128-44EE-87A5-A78CE8E9F9D1}">
      <dgm:prSet/>
      <dgm:spPr/>
      <dgm:t>
        <a:bodyPr/>
        <a:lstStyle/>
        <a:p>
          <a:endParaRPr lang="de-DE"/>
        </a:p>
      </dgm:t>
    </dgm:pt>
    <dgm:pt modelId="{BC3C2DBC-3DCE-4F96-BEF6-A212C7E483CA}" type="sibTrans" cxnId="{3D2A7486-2128-44EE-87A5-A78CE8E9F9D1}">
      <dgm:prSet/>
      <dgm:spPr/>
      <dgm:t>
        <a:bodyPr/>
        <a:lstStyle/>
        <a:p>
          <a:endParaRPr lang="de-DE"/>
        </a:p>
      </dgm:t>
    </dgm:pt>
    <dgm:pt modelId="{79618CC0-2F29-440E-AE85-E26C1FF83B76}">
      <dgm:prSet phldrT="[Text]"/>
      <dgm:spPr/>
      <dgm:t>
        <a:bodyPr/>
        <a:lstStyle/>
        <a:p>
          <a:r>
            <a:rPr lang="de-DE" dirty="0" smtClean="0"/>
            <a:t>vivo-pump</a:t>
          </a:r>
        </a:p>
        <a:p>
          <a:r>
            <a:rPr lang="de-DE" dirty="0" smtClean="0"/>
            <a:t>update</a:t>
          </a:r>
          <a:endParaRPr lang="de-DE" dirty="0"/>
        </a:p>
      </dgm:t>
    </dgm:pt>
    <dgm:pt modelId="{92F5223F-7101-43E3-AFD7-80AC7051D8D1}" type="parTrans" cxnId="{D1833C09-9828-4D01-8BF1-9FDC2FD15456}">
      <dgm:prSet/>
      <dgm:spPr/>
      <dgm:t>
        <a:bodyPr/>
        <a:lstStyle/>
        <a:p>
          <a:endParaRPr lang="de-DE"/>
        </a:p>
      </dgm:t>
    </dgm:pt>
    <dgm:pt modelId="{E3B679C9-A2AA-4DFF-AE5B-543D1AEB3F33}" type="sibTrans" cxnId="{D1833C09-9828-4D01-8BF1-9FDC2FD15456}">
      <dgm:prSet/>
      <dgm:spPr/>
      <dgm:t>
        <a:bodyPr/>
        <a:lstStyle/>
        <a:p>
          <a:endParaRPr lang="de-DE"/>
        </a:p>
      </dgm:t>
    </dgm:pt>
    <dgm:pt modelId="{B5C003F0-95D2-469C-A01A-E1F6574B923C}">
      <dgm:prSet phldrT="[Text]"/>
      <dgm:spPr/>
      <dgm:t>
        <a:bodyPr/>
        <a:lstStyle/>
        <a:p>
          <a:r>
            <a:rPr lang="de-DE" dirty="0" smtClean="0"/>
            <a:t>RDF-Datei</a:t>
          </a:r>
        </a:p>
      </dgm:t>
    </dgm:pt>
    <dgm:pt modelId="{CCB08BA1-F843-4A42-A282-E380231C9DC7}" type="parTrans" cxnId="{57586B23-83FE-41F9-A9A5-06EA49FD4112}">
      <dgm:prSet/>
      <dgm:spPr/>
      <dgm:t>
        <a:bodyPr/>
        <a:lstStyle/>
        <a:p>
          <a:endParaRPr lang="de-DE"/>
        </a:p>
      </dgm:t>
    </dgm:pt>
    <dgm:pt modelId="{DD509F91-3DCF-4265-AAB3-B7D6A86DEADD}" type="sibTrans" cxnId="{57586B23-83FE-41F9-A9A5-06EA49FD4112}">
      <dgm:prSet/>
      <dgm:spPr/>
      <dgm:t>
        <a:bodyPr/>
        <a:lstStyle/>
        <a:p>
          <a:endParaRPr lang="de-DE"/>
        </a:p>
      </dgm:t>
    </dgm:pt>
    <dgm:pt modelId="{0ED34682-681C-4AE3-9E3F-802FB9671487}">
      <dgm:prSet phldrT="[Text]"/>
      <dgm:spPr/>
      <dgm:t>
        <a:bodyPr/>
        <a:lstStyle/>
        <a:p>
          <a:r>
            <a:rPr lang="de-DE" dirty="0" err="1" smtClean="0"/>
            <a:t>vivoUpdate</a:t>
          </a:r>
          <a:endParaRPr lang="de-DE" dirty="0" smtClean="0"/>
        </a:p>
      </dgm:t>
    </dgm:pt>
    <dgm:pt modelId="{893712FD-A199-4EC7-B28B-9C0660AC42A1}" type="parTrans" cxnId="{265FD64A-65B9-4CF3-8C8C-D0C617938435}">
      <dgm:prSet/>
      <dgm:spPr/>
      <dgm:t>
        <a:bodyPr/>
        <a:lstStyle/>
        <a:p>
          <a:endParaRPr lang="de-DE"/>
        </a:p>
      </dgm:t>
    </dgm:pt>
    <dgm:pt modelId="{0700A4F5-8D70-4312-A76C-666E7F6057A2}" type="sibTrans" cxnId="{265FD64A-65B9-4CF3-8C8C-D0C617938435}">
      <dgm:prSet/>
      <dgm:spPr/>
      <dgm:t>
        <a:bodyPr/>
        <a:lstStyle/>
        <a:p>
          <a:endParaRPr lang="de-DE"/>
        </a:p>
      </dgm:t>
    </dgm:pt>
    <dgm:pt modelId="{7628289C-6D77-4F83-95E1-9D5CB6836DBE}" type="pres">
      <dgm:prSet presAssocID="{A9F7486D-BE9A-4C42-82EE-F2ABCB836A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95EF47B-FABA-4521-8AEB-F81DDE767038}" type="pres">
      <dgm:prSet presAssocID="{A9F7486D-BE9A-4C42-82EE-F2ABCB836AE6}" presName="cycle" presStyleCnt="0"/>
      <dgm:spPr/>
    </dgm:pt>
    <dgm:pt modelId="{19581057-3DEB-44E6-8C67-0B16E0728FC7}" type="pres">
      <dgm:prSet presAssocID="{AAA3A7A3-DA87-433A-92D2-CF27CCD8C137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8CC5FB-18D5-4ACE-9C6F-50C43F928FFC}" type="pres">
      <dgm:prSet presAssocID="{E978488C-05B3-4051-8A3B-F04B2182D958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10521914-3D9D-4D83-96D3-9AB6AF8CA3C3}" type="pres">
      <dgm:prSet presAssocID="{3C6F1195-EDDD-4ADB-95CF-A819F31A58CC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A0011B-C818-48CB-BF2D-8D720D5BEB07}" type="pres">
      <dgm:prSet presAssocID="{15924327-6306-4F1A-BF2A-6D462646DA75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0CF714-74B2-4306-94CC-7F479194217B}" type="pres">
      <dgm:prSet presAssocID="{E77EA4D4-50F5-4DD1-9925-8EBCA4041B85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D8A9A1-AF59-4CA8-9248-968F495DF7A3}" type="pres">
      <dgm:prSet presAssocID="{79618CC0-2F29-440E-AE85-E26C1FF83B76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84143D-E59B-43A3-A677-57CD5EE2556B}" type="pres">
      <dgm:prSet presAssocID="{B5C003F0-95D2-469C-A01A-E1F6574B923C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5476E1-25CF-4E1F-8E13-FA97B62451B2}" type="pres">
      <dgm:prSet presAssocID="{0ED34682-681C-4AE3-9E3F-802FB9671487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8E4781A-F519-4913-B57E-247792612141}" srcId="{A9F7486D-BE9A-4C42-82EE-F2ABCB836AE6}" destId="{AAA3A7A3-DA87-433A-92D2-CF27CCD8C137}" srcOrd="0" destOrd="0" parTransId="{E7EA32FB-B52F-4EE7-8B3D-B6CFDC55D256}" sibTransId="{E978488C-05B3-4051-8A3B-F04B2182D958}"/>
    <dgm:cxn modelId="{6C95367A-C654-46C6-96E2-ACA055587F9E}" type="presOf" srcId="{79618CC0-2F29-440E-AE85-E26C1FF83B76}" destId="{EDD8A9A1-AF59-4CA8-9248-968F495DF7A3}" srcOrd="0" destOrd="0" presId="urn:microsoft.com/office/officeart/2005/8/layout/cycle3"/>
    <dgm:cxn modelId="{D331577E-4D5A-4E3B-A9FE-0B9AFF0560C0}" type="presOf" srcId="{0ED34682-681C-4AE3-9E3F-802FB9671487}" destId="{ED5476E1-25CF-4E1F-8E13-FA97B62451B2}" srcOrd="0" destOrd="0" presId="urn:microsoft.com/office/officeart/2005/8/layout/cycle3"/>
    <dgm:cxn modelId="{B22B2D14-8E73-4E12-A5F1-20434A422BB2}" type="presOf" srcId="{A9F7486D-BE9A-4C42-82EE-F2ABCB836AE6}" destId="{7628289C-6D77-4F83-95E1-9D5CB6836DBE}" srcOrd="0" destOrd="0" presId="urn:microsoft.com/office/officeart/2005/8/layout/cycle3"/>
    <dgm:cxn modelId="{3D2A7486-2128-44EE-87A5-A78CE8E9F9D1}" srcId="{A9F7486D-BE9A-4C42-82EE-F2ABCB836AE6}" destId="{E77EA4D4-50F5-4DD1-9925-8EBCA4041B85}" srcOrd="3" destOrd="0" parTransId="{EA34F2B0-1D1E-46CE-9D0E-B4F42F5CEEF7}" sibTransId="{BC3C2DBC-3DCE-4F96-BEF6-A212C7E483CA}"/>
    <dgm:cxn modelId="{265FD64A-65B9-4CF3-8C8C-D0C617938435}" srcId="{A9F7486D-BE9A-4C42-82EE-F2ABCB836AE6}" destId="{0ED34682-681C-4AE3-9E3F-802FB9671487}" srcOrd="6" destOrd="0" parTransId="{893712FD-A199-4EC7-B28B-9C0660AC42A1}" sibTransId="{0700A4F5-8D70-4312-A76C-666E7F6057A2}"/>
    <dgm:cxn modelId="{F49062B1-0155-4626-8E13-8FA5BBD75A0D}" type="presOf" srcId="{15924327-6306-4F1A-BF2A-6D462646DA75}" destId="{98A0011B-C818-48CB-BF2D-8D720D5BEB07}" srcOrd="0" destOrd="0" presId="urn:microsoft.com/office/officeart/2005/8/layout/cycle3"/>
    <dgm:cxn modelId="{87E267EF-48EB-4B83-9331-FD7EC0DF05A1}" type="presOf" srcId="{E978488C-05B3-4051-8A3B-F04B2182D958}" destId="{7E8CC5FB-18D5-4ACE-9C6F-50C43F928FFC}" srcOrd="0" destOrd="0" presId="urn:microsoft.com/office/officeart/2005/8/layout/cycle3"/>
    <dgm:cxn modelId="{D1833C09-9828-4D01-8BF1-9FDC2FD15456}" srcId="{A9F7486D-BE9A-4C42-82EE-F2ABCB836AE6}" destId="{79618CC0-2F29-440E-AE85-E26C1FF83B76}" srcOrd="4" destOrd="0" parTransId="{92F5223F-7101-43E3-AFD7-80AC7051D8D1}" sibTransId="{E3B679C9-A2AA-4DFF-AE5B-543D1AEB3F33}"/>
    <dgm:cxn modelId="{5AB8DC1A-5E22-4465-BC07-3D0D2B7F1FF3}" srcId="{A9F7486D-BE9A-4C42-82EE-F2ABCB836AE6}" destId="{3C6F1195-EDDD-4ADB-95CF-A819F31A58CC}" srcOrd="1" destOrd="0" parTransId="{FC4E7D94-D802-46D1-A719-9FF5DB43B4AF}" sibTransId="{3B0DA2D6-6EC2-4038-81D6-1E0BAE494769}"/>
    <dgm:cxn modelId="{C73E99B3-1D41-49DF-AD59-1F950A8EFF90}" srcId="{A9F7486D-BE9A-4C42-82EE-F2ABCB836AE6}" destId="{15924327-6306-4F1A-BF2A-6D462646DA75}" srcOrd="2" destOrd="0" parTransId="{47F589A7-2265-4941-AA8A-68EA7171D967}" sibTransId="{B3D564EF-30A6-41FC-B70C-11A714B04FA2}"/>
    <dgm:cxn modelId="{1E1431A4-7E8A-43A3-A232-57CE224ECEB0}" type="presOf" srcId="{AAA3A7A3-DA87-433A-92D2-CF27CCD8C137}" destId="{19581057-3DEB-44E6-8C67-0B16E0728FC7}" srcOrd="0" destOrd="0" presId="urn:microsoft.com/office/officeart/2005/8/layout/cycle3"/>
    <dgm:cxn modelId="{57586B23-83FE-41F9-A9A5-06EA49FD4112}" srcId="{A9F7486D-BE9A-4C42-82EE-F2ABCB836AE6}" destId="{B5C003F0-95D2-469C-A01A-E1F6574B923C}" srcOrd="5" destOrd="0" parTransId="{CCB08BA1-F843-4A42-A282-E380231C9DC7}" sibTransId="{DD509F91-3DCF-4265-AAB3-B7D6A86DEADD}"/>
    <dgm:cxn modelId="{A11515D0-EB65-4B3C-BB8D-19E506A9F424}" type="presOf" srcId="{B5C003F0-95D2-469C-A01A-E1F6574B923C}" destId="{C384143D-E59B-43A3-A677-57CD5EE2556B}" srcOrd="0" destOrd="0" presId="urn:microsoft.com/office/officeart/2005/8/layout/cycle3"/>
    <dgm:cxn modelId="{4FC94127-35B2-40E9-BE08-5F741F9D2D5C}" type="presOf" srcId="{3C6F1195-EDDD-4ADB-95CF-A819F31A58CC}" destId="{10521914-3D9D-4D83-96D3-9AB6AF8CA3C3}" srcOrd="0" destOrd="0" presId="urn:microsoft.com/office/officeart/2005/8/layout/cycle3"/>
    <dgm:cxn modelId="{4847C222-AC9D-4A76-AEB7-A2BF98F23BA1}" type="presOf" srcId="{E77EA4D4-50F5-4DD1-9925-8EBCA4041B85}" destId="{0E0CF714-74B2-4306-94CC-7F479194217B}" srcOrd="0" destOrd="0" presId="urn:microsoft.com/office/officeart/2005/8/layout/cycle3"/>
    <dgm:cxn modelId="{EB068E2D-8123-4B29-A828-C1F3B613B832}" type="presParOf" srcId="{7628289C-6D77-4F83-95E1-9D5CB6836DBE}" destId="{B95EF47B-FABA-4521-8AEB-F81DDE767038}" srcOrd="0" destOrd="0" presId="urn:microsoft.com/office/officeart/2005/8/layout/cycle3"/>
    <dgm:cxn modelId="{9C74769C-6A91-4938-896A-EA5A8B5DEB00}" type="presParOf" srcId="{B95EF47B-FABA-4521-8AEB-F81DDE767038}" destId="{19581057-3DEB-44E6-8C67-0B16E0728FC7}" srcOrd="0" destOrd="0" presId="urn:microsoft.com/office/officeart/2005/8/layout/cycle3"/>
    <dgm:cxn modelId="{0E7FE08C-6EEA-40F5-BBC9-44AB610A77A5}" type="presParOf" srcId="{B95EF47B-FABA-4521-8AEB-F81DDE767038}" destId="{7E8CC5FB-18D5-4ACE-9C6F-50C43F928FFC}" srcOrd="1" destOrd="0" presId="urn:microsoft.com/office/officeart/2005/8/layout/cycle3"/>
    <dgm:cxn modelId="{C4DF0709-D0E9-4E27-9B20-2D4E0CC110CF}" type="presParOf" srcId="{B95EF47B-FABA-4521-8AEB-F81DDE767038}" destId="{10521914-3D9D-4D83-96D3-9AB6AF8CA3C3}" srcOrd="2" destOrd="0" presId="urn:microsoft.com/office/officeart/2005/8/layout/cycle3"/>
    <dgm:cxn modelId="{027CAF35-689F-4013-B74E-4A16DBD4C1D0}" type="presParOf" srcId="{B95EF47B-FABA-4521-8AEB-F81DDE767038}" destId="{98A0011B-C818-48CB-BF2D-8D720D5BEB07}" srcOrd="3" destOrd="0" presId="urn:microsoft.com/office/officeart/2005/8/layout/cycle3"/>
    <dgm:cxn modelId="{04F9E7D8-EDEF-4E1C-A543-83D7B39614BB}" type="presParOf" srcId="{B95EF47B-FABA-4521-8AEB-F81DDE767038}" destId="{0E0CF714-74B2-4306-94CC-7F479194217B}" srcOrd="4" destOrd="0" presId="urn:microsoft.com/office/officeart/2005/8/layout/cycle3"/>
    <dgm:cxn modelId="{33C693A8-5330-43BF-8CBE-DB5A43450095}" type="presParOf" srcId="{B95EF47B-FABA-4521-8AEB-F81DDE767038}" destId="{EDD8A9A1-AF59-4CA8-9248-968F495DF7A3}" srcOrd="5" destOrd="0" presId="urn:microsoft.com/office/officeart/2005/8/layout/cycle3"/>
    <dgm:cxn modelId="{153FCDB4-97A5-4838-98E8-76EADB2B7455}" type="presParOf" srcId="{B95EF47B-FABA-4521-8AEB-F81DDE767038}" destId="{C384143D-E59B-43A3-A677-57CD5EE2556B}" srcOrd="6" destOrd="0" presId="urn:microsoft.com/office/officeart/2005/8/layout/cycle3"/>
    <dgm:cxn modelId="{088BAE49-D752-4E84-90F9-DB3CC39FDD9F}" type="presParOf" srcId="{B95EF47B-FABA-4521-8AEB-F81DDE767038}" destId="{ED5476E1-25CF-4E1F-8E13-FA97B62451B2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54D6C-FB68-4556-8717-DB5A682E4400}">
      <dsp:nvSpPr>
        <dsp:cNvPr id="0" name=""/>
        <dsp:cNvSpPr/>
      </dsp:nvSpPr>
      <dsp:spPr>
        <a:xfrm>
          <a:off x="3093" y="0"/>
          <a:ext cx="3543826" cy="4176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t" anchorCtr="1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TIB-FIS-Discovery</a:t>
          </a:r>
          <a:endParaRPr lang="de-DE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Forschungsprofile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extern sichtbar</a:t>
          </a:r>
          <a:endParaRPr lang="de-DE" sz="2300" kern="1200" dirty="0"/>
        </a:p>
      </dsp:txBody>
      <dsp:txXfrm>
        <a:off x="3093" y="1670684"/>
        <a:ext cx="3543826" cy="1670684"/>
      </dsp:txXfrm>
    </dsp:sp>
    <dsp:sp modelId="{73D6F917-86FB-4907-BD41-251D71EB663E}">
      <dsp:nvSpPr>
        <dsp:cNvPr id="0" name=""/>
        <dsp:cNvSpPr/>
      </dsp:nvSpPr>
      <dsp:spPr>
        <a:xfrm>
          <a:off x="1079584" y="250602"/>
          <a:ext cx="1390845" cy="139084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A83050-6A9A-4E4B-9978-258BE515E498}">
      <dsp:nvSpPr>
        <dsp:cNvPr id="0" name=""/>
        <dsp:cNvSpPr/>
      </dsp:nvSpPr>
      <dsp:spPr>
        <a:xfrm>
          <a:off x="3653234" y="0"/>
          <a:ext cx="3543826" cy="41767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t" anchorCtr="1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KDSF*-VIVO</a:t>
          </a:r>
          <a:endParaRPr lang="de-DE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Berichterstattung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intern sichtbar</a:t>
          </a:r>
          <a:endParaRPr lang="de-DE" sz="2300" kern="1200" dirty="0"/>
        </a:p>
      </dsp:txBody>
      <dsp:txXfrm>
        <a:off x="3653234" y="1670684"/>
        <a:ext cx="3543826" cy="1670684"/>
      </dsp:txXfrm>
    </dsp:sp>
    <dsp:sp modelId="{8ABA564E-342B-41C7-B20B-CE5F3E8297EE}">
      <dsp:nvSpPr>
        <dsp:cNvPr id="0" name=""/>
        <dsp:cNvSpPr/>
      </dsp:nvSpPr>
      <dsp:spPr>
        <a:xfrm>
          <a:off x="4729725" y="250602"/>
          <a:ext cx="1390845" cy="139084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55003-5C82-4CB9-8D3D-40E09150ED76}">
      <dsp:nvSpPr>
        <dsp:cNvPr id="0" name=""/>
        <dsp:cNvSpPr/>
      </dsp:nvSpPr>
      <dsp:spPr>
        <a:xfrm>
          <a:off x="288006" y="3341369"/>
          <a:ext cx="6624142" cy="626506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CBCC0-2175-4104-9DB6-1C76FD7E58CF}">
      <dsp:nvSpPr>
        <dsp:cNvPr id="0" name=""/>
        <dsp:cNvSpPr/>
      </dsp:nvSpPr>
      <dsp:spPr>
        <a:xfrm>
          <a:off x="365841" y="0"/>
          <a:ext cx="3856028" cy="216024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DCDECA-4F54-475D-AD20-86734E7176A8}">
      <dsp:nvSpPr>
        <dsp:cNvPr id="0" name=""/>
        <dsp:cNvSpPr/>
      </dsp:nvSpPr>
      <dsp:spPr>
        <a:xfrm>
          <a:off x="2298" y="648072"/>
          <a:ext cx="107017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CSV</a:t>
          </a:r>
          <a:endParaRPr lang="de-DE" sz="1300" kern="1200" dirty="0"/>
        </a:p>
      </dsp:txBody>
      <dsp:txXfrm>
        <a:off x="44480" y="690254"/>
        <a:ext cx="985815" cy="779732"/>
      </dsp:txXfrm>
    </dsp:sp>
    <dsp:sp modelId="{5351289E-CD4E-4E56-84D4-E2D9A3401136}">
      <dsp:nvSpPr>
        <dsp:cNvPr id="0" name=""/>
        <dsp:cNvSpPr/>
      </dsp:nvSpPr>
      <dsp:spPr>
        <a:xfrm>
          <a:off x="1177399" y="665172"/>
          <a:ext cx="107017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err="1" smtClean="0"/>
            <a:t>OpenRefine</a:t>
          </a:r>
          <a:endParaRPr lang="de-DE" sz="1300" kern="1200" dirty="0"/>
        </a:p>
      </dsp:txBody>
      <dsp:txXfrm>
        <a:off x="1219581" y="707354"/>
        <a:ext cx="985815" cy="779732"/>
      </dsp:txXfrm>
    </dsp:sp>
    <dsp:sp modelId="{45F64575-734A-4EB9-83DC-26EA96DE2C77}">
      <dsp:nvSpPr>
        <dsp:cNvPr id="0" name=""/>
        <dsp:cNvSpPr/>
      </dsp:nvSpPr>
      <dsp:spPr>
        <a:xfrm>
          <a:off x="2310117" y="648072"/>
          <a:ext cx="107017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RDF</a:t>
          </a:r>
          <a:endParaRPr lang="de-DE" sz="1300" kern="1200" dirty="0"/>
        </a:p>
      </dsp:txBody>
      <dsp:txXfrm>
        <a:off x="2352299" y="690254"/>
        <a:ext cx="985815" cy="779732"/>
      </dsp:txXfrm>
    </dsp:sp>
    <dsp:sp modelId="{1266E061-5DE9-419D-87E2-37C23E879B2F}">
      <dsp:nvSpPr>
        <dsp:cNvPr id="0" name=""/>
        <dsp:cNvSpPr/>
      </dsp:nvSpPr>
      <dsp:spPr>
        <a:xfrm>
          <a:off x="3464026" y="648072"/>
          <a:ext cx="1070179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VIVO</a:t>
          </a:r>
          <a:endParaRPr lang="de-DE" sz="1300" kern="1200" dirty="0"/>
        </a:p>
      </dsp:txBody>
      <dsp:txXfrm>
        <a:off x="3506208" y="690254"/>
        <a:ext cx="985815" cy="779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CBCC0-2175-4104-9DB6-1C76FD7E58CF}">
      <dsp:nvSpPr>
        <dsp:cNvPr id="0" name=""/>
        <dsp:cNvSpPr/>
      </dsp:nvSpPr>
      <dsp:spPr>
        <a:xfrm>
          <a:off x="351038" y="0"/>
          <a:ext cx="3978442" cy="208823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DCDECA-4F54-475D-AD20-86734E7176A8}">
      <dsp:nvSpPr>
        <dsp:cNvPr id="0" name=""/>
        <dsp:cNvSpPr/>
      </dsp:nvSpPr>
      <dsp:spPr>
        <a:xfrm>
          <a:off x="0" y="626469"/>
          <a:ext cx="1404156" cy="8352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rdf</a:t>
          </a:r>
          <a:endParaRPr lang="de-DE" sz="2000" kern="1200" dirty="0"/>
        </a:p>
      </dsp:txBody>
      <dsp:txXfrm>
        <a:off x="40776" y="667245"/>
        <a:ext cx="1322604" cy="753740"/>
      </dsp:txXfrm>
    </dsp:sp>
    <dsp:sp modelId="{5351289E-CD4E-4E56-84D4-E2D9A3401136}">
      <dsp:nvSpPr>
        <dsp:cNvPr id="0" name=""/>
        <dsp:cNvSpPr/>
      </dsp:nvSpPr>
      <dsp:spPr>
        <a:xfrm>
          <a:off x="1492339" y="606263"/>
          <a:ext cx="1404156" cy="8352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Script</a:t>
          </a:r>
          <a:endParaRPr lang="de-DE" sz="2000" kern="1200" dirty="0"/>
        </a:p>
      </dsp:txBody>
      <dsp:txXfrm>
        <a:off x="1533115" y="647039"/>
        <a:ext cx="1322604" cy="753740"/>
      </dsp:txXfrm>
    </dsp:sp>
    <dsp:sp modelId="{45F64575-734A-4EB9-83DC-26EA96DE2C77}">
      <dsp:nvSpPr>
        <dsp:cNvPr id="0" name=""/>
        <dsp:cNvSpPr/>
      </dsp:nvSpPr>
      <dsp:spPr>
        <a:xfrm>
          <a:off x="2984683" y="606263"/>
          <a:ext cx="1404156" cy="8352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VIVO</a:t>
          </a:r>
          <a:endParaRPr lang="de-DE" sz="2000" kern="1200" dirty="0"/>
        </a:p>
      </dsp:txBody>
      <dsp:txXfrm>
        <a:off x="3025459" y="647039"/>
        <a:ext cx="1322604" cy="7537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CC5FB-18D5-4ACE-9C6F-50C43F928FFC}">
      <dsp:nvSpPr>
        <dsp:cNvPr id="0" name=""/>
        <dsp:cNvSpPr/>
      </dsp:nvSpPr>
      <dsp:spPr>
        <a:xfrm>
          <a:off x="239141" y="-5432"/>
          <a:ext cx="3649836" cy="3649836"/>
        </a:xfrm>
        <a:prstGeom prst="circularArrow">
          <a:avLst>
            <a:gd name="adj1" fmla="val 5274"/>
            <a:gd name="adj2" fmla="val 312630"/>
            <a:gd name="adj3" fmla="val 14331173"/>
            <a:gd name="adj4" fmla="val 17066970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581057-3DEB-44E6-8C67-0B16E0728FC7}">
      <dsp:nvSpPr>
        <dsp:cNvPr id="0" name=""/>
        <dsp:cNvSpPr/>
      </dsp:nvSpPr>
      <dsp:spPr>
        <a:xfrm>
          <a:off x="1410978" y="883"/>
          <a:ext cx="1306162" cy="653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VIVO</a:t>
          </a:r>
          <a:endParaRPr lang="de-DE" sz="1400" kern="1200" dirty="0"/>
        </a:p>
      </dsp:txBody>
      <dsp:txXfrm>
        <a:off x="1442859" y="32764"/>
        <a:ext cx="1242400" cy="589319"/>
      </dsp:txXfrm>
    </dsp:sp>
    <dsp:sp modelId="{10521914-3D9D-4D83-96D3-9AB6AF8CA3C3}">
      <dsp:nvSpPr>
        <dsp:cNvPr id="0" name=""/>
        <dsp:cNvSpPr/>
      </dsp:nvSpPr>
      <dsp:spPr>
        <a:xfrm>
          <a:off x="2693271" y="741215"/>
          <a:ext cx="1306162" cy="653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vivo-pump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get</a:t>
          </a:r>
          <a:endParaRPr lang="de-DE" sz="1400" kern="1200" dirty="0"/>
        </a:p>
      </dsp:txBody>
      <dsp:txXfrm>
        <a:off x="2725152" y="773096"/>
        <a:ext cx="1242400" cy="589319"/>
      </dsp:txXfrm>
    </dsp:sp>
    <dsp:sp modelId="{98A0011B-C818-48CB-BF2D-8D720D5BEB07}">
      <dsp:nvSpPr>
        <dsp:cNvPr id="0" name=""/>
        <dsp:cNvSpPr/>
      </dsp:nvSpPr>
      <dsp:spPr>
        <a:xfrm>
          <a:off x="2693271" y="2221879"/>
          <a:ext cx="1306162" cy="653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Datenexport als CSV / TXT</a:t>
          </a:r>
          <a:endParaRPr lang="de-DE" sz="1400" kern="1200" dirty="0"/>
        </a:p>
      </dsp:txBody>
      <dsp:txXfrm>
        <a:off x="2725152" y="2253760"/>
        <a:ext cx="1242400" cy="589319"/>
      </dsp:txXfrm>
    </dsp:sp>
    <dsp:sp modelId="{0E0CF714-74B2-4306-94CC-7F479194217B}">
      <dsp:nvSpPr>
        <dsp:cNvPr id="0" name=""/>
        <dsp:cNvSpPr/>
      </dsp:nvSpPr>
      <dsp:spPr>
        <a:xfrm>
          <a:off x="1410978" y="2962211"/>
          <a:ext cx="1306162" cy="653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CSV / TXT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Bearbeiten</a:t>
          </a:r>
          <a:endParaRPr lang="de-DE" sz="1400" kern="1200" dirty="0"/>
        </a:p>
      </dsp:txBody>
      <dsp:txXfrm>
        <a:off x="1442859" y="2994092"/>
        <a:ext cx="1242400" cy="589319"/>
      </dsp:txXfrm>
    </dsp:sp>
    <dsp:sp modelId="{EDD8A9A1-AF59-4CA8-9248-968F495DF7A3}">
      <dsp:nvSpPr>
        <dsp:cNvPr id="0" name=""/>
        <dsp:cNvSpPr/>
      </dsp:nvSpPr>
      <dsp:spPr>
        <a:xfrm>
          <a:off x="128685" y="2221879"/>
          <a:ext cx="1306162" cy="653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vivo-pump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update</a:t>
          </a:r>
          <a:endParaRPr lang="de-DE" sz="1400" kern="1200" dirty="0"/>
        </a:p>
      </dsp:txBody>
      <dsp:txXfrm>
        <a:off x="160566" y="2253760"/>
        <a:ext cx="1242400" cy="589319"/>
      </dsp:txXfrm>
    </dsp:sp>
    <dsp:sp modelId="{C384143D-E59B-43A3-A677-57CD5EE2556B}">
      <dsp:nvSpPr>
        <dsp:cNvPr id="0" name=""/>
        <dsp:cNvSpPr/>
      </dsp:nvSpPr>
      <dsp:spPr>
        <a:xfrm>
          <a:off x="128685" y="741215"/>
          <a:ext cx="1306162" cy="653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RDF-Datei</a:t>
          </a:r>
        </a:p>
      </dsp:txBody>
      <dsp:txXfrm>
        <a:off x="160566" y="773096"/>
        <a:ext cx="1242400" cy="5893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CC5FB-18D5-4ACE-9C6F-50C43F928FFC}">
      <dsp:nvSpPr>
        <dsp:cNvPr id="0" name=""/>
        <dsp:cNvSpPr/>
      </dsp:nvSpPr>
      <dsp:spPr>
        <a:xfrm>
          <a:off x="255807" y="122821"/>
          <a:ext cx="3880872" cy="3880872"/>
        </a:xfrm>
        <a:prstGeom prst="circularArrow">
          <a:avLst>
            <a:gd name="adj1" fmla="val 5544"/>
            <a:gd name="adj2" fmla="val 330680"/>
            <a:gd name="adj3" fmla="val 14569022"/>
            <a:gd name="adj4" fmla="val 16919836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581057-3DEB-44E6-8C67-0B16E0728FC7}">
      <dsp:nvSpPr>
        <dsp:cNvPr id="0" name=""/>
        <dsp:cNvSpPr/>
      </dsp:nvSpPr>
      <dsp:spPr>
        <a:xfrm>
          <a:off x="1615011" y="152597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VIVO</a:t>
          </a:r>
          <a:endParaRPr lang="de-DE" sz="1200" kern="1200" dirty="0"/>
        </a:p>
      </dsp:txBody>
      <dsp:txXfrm>
        <a:off x="1643384" y="180970"/>
        <a:ext cx="1105719" cy="524486"/>
      </dsp:txXfrm>
    </dsp:sp>
    <dsp:sp modelId="{10521914-3D9D-4D83-96D3-9AB6AF8CA3C3}">
      <dsp:nvSpPr>
        <dsp:cNvPr id="0" name=""/>
        <dsp:cNvSpPr/>
      </dsp:nvSpPr>
      <dsp:spPr>
        <a:xfrm>
          <a:off x="2908908" y="775705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vivo-pump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get</a:t>
          </a:r>
          <a:endParaRPr lang="de-DE" sz="1200" kern="1200" dirty="0"/>
        </a:p>
      </dsp:txBody>
      <dsp:txXfrm>
        <a:off x="2937281" y="804078"/>
        <a:ext cx="1105719" cy="524486"/>
      </dsp:txXfrm>
    </dsp:sp>
    <dsp:sp modelId="{98A0011B-C818-48CB-BF2D-8D720D5BEB07}">
      <dsp:nvSpPr>
        <dsp:cNvPr id="0" name=""/>
        <dsp:cNvSpPr/>
      </dsp:nvSpPr>
      <dsp:spPr>
        <a:xfrm>
          <a:off x="3228474" y="2175816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Datenexport als CSV / TXT</a:t>
          </a:r>
          <a:endParaRPr lang="de-DE" sz="1200" kern="1200" dirty="0"/>
        </a:p>
      </dsp:txBody>
      <dsp:txXfrm>
        <a:off x="3256847" y="2204189"/>
        <a:ext cx="1105719" cy="524486"/>
      </dsp:txXfrm>
    </dsp:sp>
    <dsp:sp modelId="{0E0CF714-74B2-4306-94CC-7F479194217B}">
      <dsp:nvSpPr>
        <dsp:cNvPr id="0" name=""/>
        <dsp:cNvSpPr/>
      </dsp:nvSpPr>
      <dsp:spPr>
        <a:xfrm>
          <a:off x="2333070" y="3298618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CSV / TXT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Bearbeiten</a:t>
          </a:r>
          <a:endParaRPr lang="de-DE" sz="1200" kern="1200" dirty="0"/>
        </a:p>
      </dsp:txBody>
      <dsp:txXfrm>
        <a:off x="2361443" y="3326991"/>
        <a:ext cx="1105719" cy="524486"/>
      </dsp:txXfrm>
    </dsp:sp>
    <dsp:sp modelId="{EDD8A9A1-AF59-4CA8-9248-968F495DF7A3}">
      <dsp:nvSpPr>
        <dsp:cNvPr id="0" name=""/>
        <dsp:cNvSpPr/>
      </dsp:nvSpPr>
      <dsp:spPr>
        <a:xfrm>
          <a:off x="896952" y="3298618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vivo-pump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update</a:t>
          </a:r>
          <a:endParaRPr lang="de-DE" sz="1200" kern="1200" dirty="0"/>
        </a:p>
      </dsp:txBody>
      <dsp:txXfrm>
        <a:off x="925325" y="3326991"/>
        <a:ext cx="1105719" cy="524486"/>
      </dsp:txXfrm>
    </dsp:sp>
    <dsp:sp modelId="{C384143D-E59B-43A3-A677-57CD5EE2556B}">
      <dsp:nvSpPr>
        <dsp:cNvPr id="0" name=""/>
        <dsp:cNvSpPr/>
      </dsp:nvSpPr>
      <dsp:spPr>
        <a:xfrm>
          <a:off x="1548" y="2175816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RDF-Datei</a:t>
          </a:r>
        </a:p>
      </dsp:txBody>
      <dsp:txXfrm>
        <a:off x="29921" y="2204189"/>
        <a:ext cx="1105719" cy="524486"/>
      </dsp:txXfrm>
    </dsp:sp>
    <dsp:sp modelId="{ED5476E1-25CF-4E1F-8E13-FA97B62451B2}">
      <dsp:nvSpPr>
        <dsp:cNvPr id="0" name=""/>
        <dsp:cNvSpPr/>
      </dsp:nvSpPr>
      <dsp:spPr>
        <a:xfrm>
          <a:off x="321114" y="775705"/>
          <a:ext cx="1162465" cy="581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vivoUpdate</a:t>
          </a:r>
          <a:endParaRPr lang="de-DE" sz="1200" kern="1200" dirty="0" smtClean="0"/>
        </a:p>
      </dsp:txBody>
      <dsp:txXfrm>
        <a:off x="349487" y="804078"/>
        <a:ext cx="1105719" cy="524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0DD38-4042-4601-9492-39508B2BF3DB}" type="datetimeFigureOut">
              <a:rPr lang="de-DE" smtClean="0"/>
              <a:t>02.10.2017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78374-63C8-4333-870E-BFDCB7CA30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2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612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de-DE" sz="1050" b="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de-DE" sz="24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05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05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200" b="0" dirty="0" smtClean="0"/>
              <a:t>Entwickelt von Ted </a:t>
            </a:r>
            <a:r>
              <a:rPr lang="de-DE" sz="1200" b="0" dirty="0" err="1" smtClean="0"/>
              <a:t>Lawless</a:t>
            </a:r>
            <a:endParaRPr lang="de-DE" sz="12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de-DE" sz="12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684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593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6844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684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349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5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3870325" cy="29019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548680" y="3707904"/>
            <a:ext cx="5976664" cy="5112568"/>
          </a:xfrm>
        </p:spPr>
        <p:txBody>
          <a:bodyPr/>
          <a:lstStyle/>
          <a:p>
            <a:pPr marL="0" lvl="5"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210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  <a:p>
            <a:r>
              <a:rPr lang="de-DE" baseline="0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14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81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683569" y="692702"/>
            <a:ext cx="5472000" cy="5442319"/>
            <a:chOff x="107504" y="433201"/>
            <a:chExt cx="6912768" cy="5986816"/>
          </a:xfrm>
        </p:grpSpPr>
        <p:sp>
          <p:nvSpPr>
            <p:cNvPr id="3" name="Rechteck 2"/>
            <p:cNvSpPr/>
            <p:nvPr/>
          </p:nvSpPr>
          <p:spPr>
            <a:xfrm>
              <a:off x="107504" y="515361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  <p:sp>
          <p:nvSpPr>
            <p:cNvPr id="10" name="Rechteck 9"/>
            <p:cNvSpPr/>
            <p:nvPr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1601" y="5157192"/>
            <a:ext cx="4895938" cy="749052"/>
          </a:xfrm>
        </p:spPr>
        <p:txBody>
          <a:bodyPr anchor="t" anchorCtr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971601" y="3356992"/>
            <a:ext cx="4895938" cy="1551580"/>
          </a:xfrm>
        </p:spPr>
        <p:txBody>
          <a:bodyPr anchor="b" anchorCtr="0"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dirty="0" smtClean="0"/>
              <a:t>Click </a:t>
            </a:r>
            <a:r>
              <a:rPr lang="de-DE" altLang="de-DE" noProof="0" dirty="0" err="1" smtClean="0"/>
              <a:t>to</a:t>
            </a:r>
            <a:r>
              <a:rPr lang="de-DE" altLang="de-DE" noProof="0" dirty="0" smtClean="0"/>
              <a:t> </a:t>
            </a:r>
            <a:r>
              <a:rPr lang="de-DE" altLang="de-DE" noProof="0" dirty="0" err="1" smtClean="0"/>
              <a:t>edit</a:t>
            </a:r>
            <a:r>
              <a:rPr lang="de-DE" altLang="de-DE" noProof="0" dirty="0" smtClean="0"/>
              <a:t> Master title </a:t>
            </a:r>
            <a:br>
              <a:rPr lang="de-DE" altLang="de-DE" noProof="0" dirty="0" smtClean="0"/>
            </a:br>
            <a:r>
              <a:rPr lang="de-DE" altLang="de-DE" noProof="0" dirty="0" smtClean="0"/>
              <a:t>style in zwei Zeilen</a:t>
            </a:r>
            <a:br>
              <a:rPr lang="de-DE" altLang="de-DE" noProof="0" dirty="0" smtClean="0"/>
            </a:br>
            <a:r>
              <a:rPr lang="de-DE" altLang="de-DE" noProof="0" dirty="0" smtClean="0"/>
              <a:t>oder in drei Zeilen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  <p:pic>
        <p:nvPicPr>
          <p:cNvPr id="12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5" name="Gruppieren 3"/>
          <p:cNvGrpSpPr/>
          <p:nvPr userDrawn="1"/>
        </p:nvGrpSpPr>
        <p:grpSpPr>
          <a:xfrm>
            <a:off x="683569" y="692702"/>
            <a:ext cx="5472000" cy="5442319"/>
            <a:chOff x="107504" y="433201"/>
            <a:chExt cx="6912768" cy="5986816"/>
          </a:xfrm>
        </p:grpSpPr>
        <p:sp>
          <p:nvSpPr>
            <p:cNvPr id="16" name="Rechteck 15"/>
            <p:cNvSpPr/>
            <p:nvPr userDrawn="1"/>
          </p:nvSpPr>
          <p:spPr>
            <a:xfrm>
              <a:off x="107504" y="515361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</p:grpSp>
      <p:sp>
        <p:nvSpPr>
          <p:cNvPr id="18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1601" y="5157192"/>
            <a:ext cx="4895938" cy="749052"/>
          </a:xfrm>
        </p:spPr>
        <p:txBody>
          <a:bodyPr anchor="t" anchorCtr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19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971601" y="3356992"/>
            <a:ext cx="4895938" cy="1551580"/>
          </a:xfrm>
        </p:spPr>
        <p:txBody>
          <a:bodyPr anchor="b" anchorCtr="0"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dirty="0" smtClean="0"/>
              <a:t>Click </a:t>
            </a:r>
            <a:r>
              <a:rPr lang="de-DE" altLang="de-DE" noProof="0" dirty="0" err="1" smtClean="0"/>
              <a:t>to</a:t>
            </a:r>
            <a:r>
              <a:rPr lang="de-DE" altLang="de-DE" noProof="0" dirty="0" smtClean="0"/>
              <a:t> </a:t>
            </a:r>
            <a:r>
              <a:rPr lang="de-DE" altLang="de-DE" noProof="0" dirty="0" err="1" smtClean="0"/>
              <a:t>edit</a:t>
            </a:r>
            <a:r>
              <a:rPr lang="de-DE" altLang="de-DE" noProof="0" dirty="0" smtClean="0"/>
              <a:t> Master title </a:t>
            </a:r>
            <a:br>
              <a:rPr lang="de-DE" altLang="de-DE" noProof="0" dirty="0" smtClean="0"/>
            </a:br>
            <a:r>
              <a:rPr lang="de-DE" altLang="de-DE" noProof="0" dirty="0" smtClean="0"/>
              <a:t>style in zwei Zeilen</a:t>
            </a:r>
            <a:br>
              <a:rPr lang="de-DE" altLang="de-DE" noProof="0" dirty="0" smtClean="0"/>
            </a:br>
            <a:r>
              <a:rPr lang="de-DE" altLang="de-DE" noProof="0" dirty="0" smtClean="0"/>
              <a:t>oder in drei Zeilen</a:t>
            </a:r>
          </a:p>
        </p:txBody>
      </p:sp>
      <p:pic>
        <p:nvPicPr>
          <p:cNvPr id="20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21" name="Grafik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90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683569" y="767385"/>
            <a:ext cx="5472000" cy="536763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22" name="Rechteck 21"/>
          <p:cNvSpPr/>
          <p:nvPr userDrawn="1"/>
        </p:nvSpPr>
        <p:spPr>
          <a:xfrm>
            <a:off x="683569" y="692695"/>
            <a:ext cx="5472000" cy="104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971603" y="980734"/>
            <a:ext cx="4821203" cy="433387"/>
          </a:xfrm>
          <a:noFill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971603" y="1700815"/>
            <a:ext cx="4812091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345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683568" y="1484790"/>
            <a:ext cx="6048672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5066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4"/>
          </p:nvPr>
        </p:nvSpPr>
        <p:spPr bwMode="gray">
          <a:xfrm>
            <a:off x="684215" y="1484784"/>
            <a:ext cx="7776219" cy="4465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468807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4009" y="1484784"/>
            <a:ext cx="3816424" cy="44651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Bildplatzhalter 5"/>
          <p:cNvSpPr>
            <a:spLocks noGrp="1"/>
          </p:cNvSpPr>
          <p:nvPr>
            <p:ph type="pic" sz="quarter" idx="11"/>
          </p:nvPr>
        </p:nvSpPr>
        <p:spPr>
          <a:xfrm>
            <a:off x="683569" y="1484784"/>
            <a:ext cx="3744416" cy="216024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83569" y="3789040"/>
            <a:ext cx="3744416" cy="216091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4795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Abschlussfoli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523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Abschluss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914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Agenda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683569" y="767385"/>
            <a:ext cx="5472000" cy="536763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22" name="Rechteck 21"/>
          <p:cNvSpPr/>
          <p:nvPr/>
        </p:nvSpPr>
        <p:spPr>
          <a:xfrm>
            <a:off x="683569" y="692695"/>
            <a:ext cx="5472000" cy="104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971603" y="980734"/>
            <a:ext cx="4821203" cy="433387"/>
          </a:xfrm>
          <a:noFill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971603" y="1700815"/>
            <a:ext cx="4812091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  <p:pic>
        <p:nvPicPr>
          <p:cNvPr id="7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683569" y="767385"/>
            <a:ext cx="5472000" cy="536763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10" name="Rechteck 9"/>
          <p:cNvSpPr/>
          <p:nvPr userDrawn="1"/>
        </p:nvSpPr>
        <p:spPr>
          <a:xfrm>
            <a:off x="683569" y="692695"/>
            <a:ext cx="5472000" cy="104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1212108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683568" y="1484790"/>
            <a:ext cx="6048672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0440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4"/>
          </p:nvPr>
        </p:nvSpPr>
        <p:spPr bwMode="gray">
          <a:xfrm>
            <a:off x="684215" y="1484784"/>
            <a:ext cx="7776219" cy="4465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399575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4009" y="1484784"/>
            <a:ext cx="3816424" cy="44651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Bildplatzhalter 5"/>
          <p:cNvSpPr>
            <a:spLocks noGrp="1"/>
          </p:cNvSpPr>
          <p:nvPr>
            <p:ph type="pic" sz="quarter" idx="11"/>
          </p:nvPr>
        </p:nvSpPr>
        <p:spPr>
          <a:xfrm>
            <a:off x="683569" y="1484784"/>
            <a:ext cx="3744416" cy="216024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83569" y="3789040"/>
            <a:ext cx="3744416" cy="216091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286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Abschlussfoli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6" name="Gruppieren 25"/>
          <p:cNvGrpSpPr/>
          <p:nvPr/>
        </p:nvGrpSpPr>
        <p:grpSpPr>
          <a:xfrm>
            <a:off x="683569" y="692696"/>
            <a:ext cx="5472000" cy="5472608"/>
            <a:chOff x="107504" y="433201"/>
            <a:chExt cx="6912768" cy="6020135"/>
          </a:xfrm>
        </p:grpSpPr>
        <p:sp>
          <p:nvSpPr>
            <p:cNvPr id="27" name="Rechteck 26"/>
            <p:cNvSpPr/>
            <p:nvPr/>
          </p:nvSpPr>
          <p:spPr>
            <a:xfrm>
              <a:off x="107504" y="548680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1602" y="5157198"/>
            <a:ext cx="3486242" cy="740863"/>
          </a:xfrm>
        </p:spPr>
        <p:txBody>
          <a:bodyPr/>
          <a:lstStyle>
            <a:lvl1pPr>
              <a:lnSpc>
                <a:spcPct val="114000"/>
              </a:lnSpc>
              <a:defRPr sz="13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71603" y="4437465"/>
            <a:ext cx="3842125" cy="503709"/>
          </a:xfrm>
        </p:spPr>
        <p:txBody>
          <a:bodyPr anchor="b" anchorCtr="0"/>
          <a:lstStyle>
            <a:lvl1pPr>
              <a:lnSpc>
                <a:spcPct val="114000"/>
              </a:lnSpc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3201" y="5301408"/>
            <a:ext cx="1002350" cy="67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uppieren 25"/>
          <p:cNvGrpSpPr/>
          <p:nvPr userDrawn="1"/>
        </p:nvGrpSpPr>
        <p:grpSpPr>
          <a:xfrm>
            <a:off x="683569" y="692696"/>
            <a:ext cx="5472000" cy="5472608"/>
            <a:chOff x="107504" y="433201"/>
            <a:chExt cx="6912768" cy="6020135"/>
          </a:xfrm>
        </p:grpSpPr>
        <p:sp>
          <p:nvSpPr>
            <p:cNvPr id="15" name="Rechteck 14"/>
            <p:cNvSpPr/>
            <p:nvPr userDrawn="1"/>
          </p:nvSpPr>
          <p:spPr>
            <a:xfrm>
              <a:off x="107504" y="548680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  <p:sp>
          <p:nvSpPr>
            <p:cNvPr id="16" name="Rechteck 15"/>
            <p:cNvSpPr/>
            <p:nvPr userDrawn="1"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</p:grpSp>
      <p:sp>
        <p:nvSpPr>
          <p:cNvPr id="17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71603" y="4437465"/>
            <a:ext cx="3842125" cy="503709"/>
          </a:xfrm>
        </p:spPr>
        <p:txBody>
          <a:bodyPr anchor="b" anchorCtr="0"/>
          <a:lstStyle>
            <a:lvl1pPr>
              <a:lnSpc>
                <a:spcPct val="114000"/>
              </a:lnSpc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pic>
        <p:nvPicPr>
          <p:cNvPr id="18" name="Grafik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19" name="Grafik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  <p:pic>
        <p:nvPicPr>
          <p:cNvPr id="20" name="Picture 1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3201" y="5301408"/>
            <a:ext cx="1002350" cy="67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4051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Abschlussfoli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753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Abschluss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89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uppieren 3"/>
          <p:cNvGrpSpPr/>
          <p:nvPr userDrawn="1"/>
        </p:nvGrpSpPr>
        <p:grpSpPr>
          <a:xfrm>
            <a:off x="683569" y="692702"/>
            <a:ext cx="5472000" cy="5442319"/>
            <a:chOff x="107504" y="433201"/>
            <a:chExt cx="6912768" cy="5986816"/>
          </a:xfrm>
        </p:grpSpPr>
        <p:sp>
          <p:nvSpPr>
            <p:cNvPr id="3" name="Rechteck 2"/>
            <p:cNvSpPr/>
            <p:nvPr userDrawn="1"/>
          </p:nvSpPr>
          <p:spPr>
            <a:xfrm>
              <a:off x="107504" y="515361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  <p:sp>
          <p:nvSpPr>
            <p:cNvPr id="10" name="Rechteck 9"/>
            <p:cNvSpPr/>
            <p:nvPr userDrawn="1"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 smtClean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 bwMode="gray">
          <a:xfrm>
            <a:off x="971601" y="5157192"/>
            <a:ext cx="4895938" cy="749052"/>
          </a:xfrm>
        </p:spPr>
        <p:txBody>
          <a:bodyPr anchor="t" anchorCtr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 userDrawn="1">
            <p:ph type="ctrTitle" hasCustomPrompt="1"/>
          </p:nvPr>
        </p:nvSpPr>
        <p:spPr bwMode="gray">
          <a:xfrm>
            <a:off x="971601" y="3356992"/>
            <a:ext cx="4895938" cy="1551580"/>
          </a:xfrm>
        </p:spPr>
        <p:txBody>
          <a:bodyPr anchor="b" anchorCtr="0"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dirty="0" smtClean="0"/>
              <a:t>Click </a:t>
            </a:r>
            <a:r>
              <a:rPr lang="de-DE" altLang="de-DE" noProof="0" dirty="0" err="1" smtClean="0"/>
              <a:t>to</a:t>
            </a:r>
            <a:r>
              <a:rPr lang="de-DE" altLang="de-DE" noProof="0" dirty="0" smtClean="0"/>
              <a:t> </a:t>
            </a:r>
            <a:r>
              <a:rPr lang="de-DE" altLang="de-DE" noProof="0" dirty="0" err="1" smtClean="0"/>
              <a:t>edit</a:t>
            </a:r>
            <a:r>
              <a:rPr lang="de-DE" altLang="de-DE" noProof="0" dirty="0" smtClean="0"/>
              <a:t> Master title </a:t>
            </a:r>
            <a:br>
              <a:rPr lang="de-DE" altLang="de-DE" noProof="0" dirty="0" smtClean="0"/>
            </a:br>
            <a:r>
              <a:rPr lang="de-DE" altLang="de-DE" noProof="0" dirty="0" smtClean="0"/>
              <a:t>style in zwei Zeilen</a:t>
            </a:r>
            <a:br>
              <a:rPr lang="de-DE" altLang="de-DE" noProof="0" dirty="0" smtClean="0"/>
            </a:br>
            <a:r>
              <a:rPr lang="de-DE" altLang="de-DE" noProof="0" dirty="0" smtClean="0"/>
              <a:t>oder in drei Zeilen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01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054" y="390125"/>
            <a:ext cx="1224000" cy="812443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  <a:endParaRPr lang="de-DE" altLang="de-DE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483544"/>
            <a:ext cx="7776219" cy="446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dirty="0" smtClean="0"/>
          </a:p>
          <a:p>
            <a:pPr lvl="0"/>
            <a:r>
              <a:rPr lang="de-DE" altLang="de-DE" dirty="0" smtClean="0"/>
              <a:t>Click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edit</a:t>
            </a:r>
            <a:r>
              <a:rPr lang="de-DE" altLang="de-DE" dirty="0" smtClean="0"/>
              <a:t> Master </a:t>
            </a:r>
            <a:r>
              <a:rPr lang="de-DE" altLang="de-DE" dirty="0" err="1" smtClean="0"/>
              <a:t>text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styles</a:t>
            </a:r>
            <a:endParaRPr lang="de-DE" altLang="de-DE" dirty="0" smtClean="0"/>
          </a:p>
          <a:p>
            <a:pPr lvl="1"/>
            <a:r>
              <a:rPr lang="de-DE" altLang="de-DE" dirty="0" smtClean="0"/>
              <a:t>Second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  <a:p>
            <a:pPr lvl="2"/>
            <a:r>
              <a:rPr lang="de-DE" altLang="de-DE" dirty="0" smtClean="0"/>
              <a:t>Third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  <a:p>
            <a:pPr lvl="3"/>
            <a:r>
              <a:rPr lang="de-DE" altLang="de-DE" dirty="0" err="1" smtClean="0"/>
              <a:t>Fourth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  <a:p>
            <a:pPr lvl="4"/>
            <a:r>
              <a:rPr lang="de-DE" altLang="de-DE" dirty="0" err="1" smtClean="0"/>
              <a:t>Fifth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579078" y="6538919"/>
            <a:ext cx="1186979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de-DE" altLang="de-DE" sz="900" dirty="0" smtClean="0"/>
              <a:t>Seite </a:t>
            </a:r>
            <a:fld id="{C4818D02-A92A-48CC-BA3A-9797143E1A3F}" type="slidenum">
              <a:rPr lang="de-DE" altLang="de-DE" sz="900" smtClean="0"/>
              <a:pPr algn="r"/>
              <a:t>‹Nr.›</a:t>
            </a:fld>
            <a:endParaRPr lang="de-DE" altLang="de-DE" sz="900" dirty="0"/>
          </a:p>
        </p:txBody>
      </p:sp>
    </p:spTree>
    <p:extLst>
      <p:ext uri="{BB962C8B-B14F-4D97-AF65-F5344CB8AC3E}">
        <p14:creationId xmlns:p14="http://schemas.microsoft.com/office/powerpoint/2010/main" val="36474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70" r:id="rId10"/>
    <p:sldLayoutId id="2147483675" r:id="rId11"/>
    <p:sldLayoutId id="2147483654" r:id="rId12"/>
    <p:sldLayoutId id="2147483661" r:id="rId13"/>
    <p:sldLayoutId id="2147483679" r:id="rId14"/>
    <p:sldLayoutId id="2147483672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113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5pPr>
      <a:lvl6pPr marL="457189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914377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1371566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828754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79384" indent="-177796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361942" indent="-180970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+mn-cs"/>
        </a:defRPr>
      </a:lvl3pPr>
      <a:lvl4pPr marL="542912" indent="-180970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714357" indent="-177796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641335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6pPr>
      <a:lvl7pPr marL="1098523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7pPr>
      <a:lvl8pPr marL="1555712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8pPr>
      <a:lvl9pPr marL="2012900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6" orient="horz" pos="2160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pos="431" userDrawn="1">
          <p15:clr>
            <a:srgbClr val="F26B43"/>
          </p15:clr>
        </p15:guide>
        <p15:guide id="9" orient="horz" pos="3748" userDrawn="1">
          <p15:clr>
            <a:srgbClr val="F26B43"/>
          </p15:clr>
        </p15:guide>
        <p15:guide id="10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rcid.org/0000-0001-8127-298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hyperlink" Target="https://creativecommons.org/licenses/by/4.0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hyperlink" Target="https://github.com/mconlon17/vivo-pump" TargetMode="External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hyperlink" Target="https://github.com/lawlesst/vivo-rdflib-sparqlstore" TargetMode="External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vocabularies.coar-repositories.org/documentation/access_rights/" TargetMode="Externa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vivo.tib.eu/fis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post-it-kurznotiz-hinweis-memo-150262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e.fotolia.com/id/76557938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vivo.tib.eu/fis/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VIVO-DE/VIVO-language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microsoft.com/office/2007/relationships/hdphoto" Target="../media/hdphoto5.wdp"/><Relationship Id="rId2" Type="http://schemas.openxmlformats.org/officeDocument/2006/relationships/notesSlide" Target="../notesSlides/notesSlide9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5" Type="http://schemas.openxmlformats.org/officeDocument/2006/relationships/image" Target="../media/image16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60424" y="5157193"/>
            <a:ext cx="4835712" cy="749052"/>
          </a:xfrm>
        </p:spPr>
        <p:txBody>
          <a:bodyPr/>
          <a:lstStyle/>
          <a:p>
            <a:r>
              <a:rPr lang="de-DE" altLang="de-DE" dirty="0" smtClean="0"/>
              <a:t>Tatiana Walther </a:t>
            </a:r>
            <a:r>
              <a:rPr lang="de-DE" sz="1200" dirty="0" smtClean="0">
                <a:hlinkClick r:id="rId3" tooltip="Resource URI"/>
              </a:rPr>
              <a:t>http</a:t>
            </a:r>
            <a:r>
              <a:rPr lang="de-DE" sz="1200" dirty="0">
                <a:hlinkClick r:id="rId3" tooltip="Resource URI"/>
              </a:rPr>
              <a:t>://orcid.org/0000-0001-8127-2988</a:t>
            </a:r>
            <a:endParaRPr lang="de-DE" sz="1200" dirty="0"/>
          </a:p>
          <a:p>
            <a:r>
              <a:rPr lang="de-DE" altLang="de-DE" dirty="0" smtClean="0"/>
              <a:t>Hannover, TIB, 28.09.2017</a:t>
            </a:r>
          </a:p>
          <a:p>
            <a:r>
              <a:rPr lang="de-DE" altLang="de-DE" dirty="0" smtClean="0"/>
              <a:t>VIVO-Workshop 2017</a:t>
            </a:r>
            <a:endParaRPr lang="de-DE" altLang="de-DE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2042" y="3356993"/>
            <a:ext cx="4812091" cy="1551580"/>
          </a:xfrm>
        </p:spPr>
        <p:txBody>
          <a:bodyPr/>
          <a:lstStyle/>
          <a:p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de-DE" altLang="de-DE" sz="4000" dirty="0" smtClean="0"/>
              <a:t>TIB-FIS-Discovery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784901" y="625566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2">
                    <a:lumMod val="90000"/>
                  </a:schemeClr>
                </a:solidFill>
              </a:rPr>
              <a:t>CC-BY 4.0 International </a:t>
            </a:r>
            <a:r>
              <a:rPr lang="de-DE" sz="900" dirty="0">
                <a:solidFill>
                  <a:schemeClr val="bg2">
                    <a:lumMod val="90000"/>
                  </a:schemeClr>
                </a:solidFill>
                <a:hlinkClick r:id="rId4"/>
              </a:rPr>
              <a:t>https://creativecommons.org/licenses/by/4.0</a:t>
            </a:r>
            <a:endParaRPr lang="de-DE" sz="900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6255660"/>
            <a:ext cx="777082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08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Datenmanagement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8"/>
            <a:ext cx="3528392" cy="5400600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Halb-automatische Erfassung mittels </a:t>
            </a:r>
            <a:r>
              <a:rPr lang="de-DE" sz="2000" b="0" dirty="0" err="1" smtClean="0"/>
              <a:t>OpenRefine</a:t>
            </a:r>
            <a:endParaRPr lang="de-DE" sz="2000" b="0" dirty="0" smtClean="0"/>
          </a:p>
          <a:p>
            <a:pPr>
              <a:lnSpc>
                <a:spcPct val="150000"/>
              </a:lnSpc>
            </a:pP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/>
              <a:t>Evaluierung der Python-Skripte </a:t>
            </a:r>
            <a:r>
              <a:rPr lang="de-DE" sz="2000" dirty="0"/>
              <a:t>vivo-pump</a:t>
            </a:r>
            <a:r>
              <a:rPr lang="de-DE" sz="2000" b="0" dirty="0"/>
              <a:t> und </a:t>
            </a:r>
            <a:r>
              <a:rPr lang="de-DE" sz="2000" dirty="0"/>
              <a:t>vivo-update</a:t>
            </a:r>
            <a:r>
              <a:rPr lang="de-DE" sz="2000" b="0" dirty="0"/>
              <a:t> – für den automatischen Import und </a:t>
            </a:r>
            <a:r>
              <a:rPr lang="de-DE" sz="2000" b="0" dirty="0" smtClean="0"/>
              <a:t>Update</a:t>
            </a:r>
            <a:br>
              <a:rPr lang="de-DE" sz="2000" b="0" dirty="0" smtClean="0"/>
            </a:br>
            <a:endParaRPr lang="de-DE" sz="20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err="1" smtClean="0"/>
              <a:t>Self-Editing</a:t>
            </a:r>
            <a:r>
              <a:rPr lang="de-DE" sz="2000" b="0" dirty="0" smtClean="0"/>
              <a:t> – Eingabe durch die Wissenschaftler</a:t>
            </a: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815434271"/>
              </p:ext>
            </p:extLst>
          </p:nvPr>
        </p:nvGraphicFramePr>
        <p:xfrm>
          <a:off x="3995936" y="980728"/>
          <a:ext cx="4536504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988944356"/>
              </p:ext>
            </p:extLst>
          </p:nvPr>
        </p:nvGraphicFramePr>
        <p:xfrm>
          <a:off x="4067944" y="2996952"/>
          <a:ext cx="468052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126219"/>
            <a:ext cx="2592288" cy="149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3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Datenmanagement - </a:t>
            </a:r>
            <a:r>
              <a:rPr lang="de-DE" sz="2800" dirty="0" err="1" smtClean="0"/>
              <a:t>OpenRefine</a:t>
            </a:r>
            <a:endParaRPr lang="de-DE" sz="2800" dirty="0"/>
          </a:p>
        </p:txBody>
      </p:sp>
      <p:pic>
        <p:nvPicPr>
          <p:cNvPr id="1026" name="Picture 2" descr="U:\Eigene Dateien\Sync own cloud\OSL\VIVO\Präsentationen\Screenshots\excel2refine2vivo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1"/>
            <a:ext cx="6984776" cy="522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0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Datenmanagement - </a:t>
            </a:r>
            <a:r>
              <a:rPr lang="de-DE" sz="2800" dirty="0"/>
              <a:t>vivo-pump </a:t>
            </a:r>
            <a:br>
              <a:rPr lang="de-DE" sz="2800" dirty="0"/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8"/>
            <a:ext cx="4248472" cy="518457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sz="12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Python-Skript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Frei verfügbar auf </a:t>
            </a:r>
            <a:r>
              <a:rPr lang="de-DE" sz="2000" b="0" dirty="0" err="1">
                <a:hlinkClick r:id="rId3"/>
              </a:rPr>
              <a:t>G</a:t>
            </a:r>
            <a:r>
              <a:rPr lang="de-DE" sz="2000" b="0" dirty="0" err="1" smtClean="0">
                <a:hlinkClick r:id="rId3"/>
              </a:rPr>
              <a:t>itHub</a:t>
            </a: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Nutzt SPARQL-Query-API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Erfordert JSON-Datei für jede Daten-Domäne in VIVO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2 Funktionen: </a:t>
            </a:r>
          </a:p>
          <a:p>
            <a:pPr marL="687379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 err="1" smtClean="0">
                <a:solidFill>
                  <a:srgbClr val="C00000"/>
                </a:solidFill>
              </a:rPr>
              <a:t>get</a:t>
            </a:r>
            <a:r>
              <a:rPr lang="de-DE" sz="2400" dirty="0" smtClean="0">
                <a:solidFill>
                  <a:srgbClr val="C00000"/>
                </a:solidFill>
              </a:rPr>
              <a:t> </a:t>
            </a:r>
          </a:p>
          <a:p>
            <a:pPr marL="687379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C00000"/>
                </a:solidFill>
              </a:rPr>
              <a:t>update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Kein automatischer Import und Update von Daten direkt im VIVO</a:t>
            </a:r>
          </a:p>
          <a:p>
            <a:pPr marL="687379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0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452741436"/>
              </p:ext>
            </p:extLst>
          </p:nvPr>
        </p:nvGraphicFramePr>
        <p:xfrm>
          <a:off x="4355976" y="1484784"/>
          <a:ext cx="4128120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128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Datenmanagement - </a:t>
            </a:r>
            <a:r>
              <a:rPr lang="de-DE" sz="2800" dirty="0" err="1" smtClean="0"/>
              <a:t>vivoUpdate</a:t>
            </a:r>
            <a:r>
              <a:rPr lang="de-DE" sz="2800" dirty="0" smtClean="0"/>
              <a:t> </a:t>
            </a:r>
            <a:r>
              <a:rPr lang="de-DE" sz="2800" dirty="0"/>
              <a:t/>
            </a:r>
            <a:br>
              <a:rPr lang="de-DE" sz="2800" dirty="0"/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8"/>
            <a:ext cx="4248472" cy="518457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sz="12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Python-Skript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Frei </a:t>
            </a:r>
            <a:r>
              <a:rPr lang="de-DE" sz="2000" b="0" dirty="0"/>
              <a:t>verfügbar </a:t>
            </a:r>
            <a:r>
              <a:rPr lang="de-DE" sz="2000" b="0" dirty="0" smtClean="0"/>
              <a:t>auf </a:t>
            </a:r>
            <a:r>
              <a:rPr lang="de-DE" sz="2000" b="0" dirty="0" err="1" smtClean="0">
                <a:hlinkClick r:id="rId3"/>
              </a:rPr>
              <a:t>GitHub</a:t>
            </a: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Erfordert eine RDF-Datei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Nutzt SPARQL-Update-API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Automatischer Update von Daten direkt im VIVO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Funktioniert auch als </a:t>
            </a:r>
            <a:r>
              <a:rPr lang="de-DE" sz="2000" b="0" dirty="0" err="1" smtClean="0"/>
              <a:t>CronJob</a:t>
            </a: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Kann mit vivo-pump kombiniert werden</a:t>
            </a:r>
          </a:p>
          <a:p>
            <a:pPr>
              <a:lnSpc>
                <a:spcPct val="150000"/>
              </a:lnSpc>
            </a:pPr>
            <a:endParaRPr lang="de-DE" sz="2000" b="0" dirty="0" smtClean="0"/>
          </a:p>
          <a:p>
            <a:pPr marL="687379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0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841787623"/>
              </p:ext>
            </p:extLst>
          </p:nvPr>
        </p:nvGraphicFramePr>
        <p:xfrm>
          <a:off x="4355976" y="1484784"/>
          <a:ext cx="43924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013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107084"/>
              </p:ext>
            </p:extLst>
          </p:nvPr>
        </p:nvGraphicFramePr>
        <p:xfrm>
          <a:off x="683568" y="2060848"/>
          <a:ext cx="7416824" cy="4019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5470"/>
                <a:gridCol w="1489370"/>
                <a:gridCol w="2015030"/>
                <a:gridCol w="1546954"/>
              </a:tblGrid>
              <a:tr h="341504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Vortragende/r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Titel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Veranstaltung</a:t>
                      </a:r>
                      <a:endParaRPr lang="de-DE" sz="1400" dirty="0"/>
                    </a:p>
                  </a:txBody>
                  <a:tcPr/>
                </a:tc>
              </a:tr>
              <a:tr h="105866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Max</a:t>
                      </a:r>
                      <a:r>
                        <a:rPr lang="de-DE" sz="1400" baseline="0" dirty="0" smtClean="0"/>
                        <a:t> Mustermann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30 Juni 2017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„Alles</a:t>
                      </a:r>
                      <a:r>
                        <a:rPr lang="de-DE" sz="1400" baseline="0" dirty="0" smtClean="0"/>
                        <a:t> über </a:t>
                      </a:r>
                      <a:r>
                        <a:rPr lang="de-DE" sz="1400" baseline="0" dirty="0" err="1" smtClean="0"/>
                        <a:t>Linked</a:t>
                      </a:r>
                      <a:r>
                        <a:rPr lang="de-DE" sz="1400" baseline="0" dirty="0" smtClean="0"/>
                        <a:t> Data</a:t>
                      </a:r>
                      <a:r>
                        <a:rPr lang="de-DE" sz="1400" dirty="0" smtClean="0"/>
                        <a:t>“, Vortrag</a:t>
                      </a:r>
                      <a:r>
                        <a:rPr lang="de-DE" sz="1400" baseline="0" dirty="0" smtClean="0"/>
                        <a:t> auf der WWW 2017 in New York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29771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Frühling,</a:t>
                      </a:r>
                      <a:r>
                        <a:rPr lang="de-DE" sz="1400" baseline="0" dirty="0" smtClean="0"/>
                        <a:t> Maike &amp; Sommer, August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2.08.2017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Keynote</a:t>
                      </a:r>
                      <a:r>
                        <a:rPr lang="de-DE" sz="1400" baseline="0" dirty="0" smtClean="0"/>
                        <a:t> auf der 2nd Conference on Web Engineering „Innovative Web Design“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32199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Prof. Dr.</a:t>
                      </a:r>
                      <a:r>
                        <a:rPr lang="de-DE" sz="1400" baseline="0" dirty="0" smtClean="0"/>
                        <a:t> H. V. Herbst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2017-03-25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„</a:t>
                      </a:r>
                      <a:r>
                        <a:rPr lang="de-DE" sz="1400" dirty="0" err="1" smtClean="0"/>
                        <a:t>FISes</a:t>
                      </a:r>
                      <a:r>
                        <a:rPr lang="de-DE" sz="1400" dirty="0" smtClean="0"/>
                        <a:t> in Überblick“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AG der </a:t>
                      </a:r>
                      <a:r>
                        <a:rPr lang="de-DE" sz="1400" dirty="0" err="1" smtClean="0"/>
                        <a:t>Linked</a:t>
                      </a:r>
                      <a:r>
                        <a:rPr lang="de-DE" sz="1400" baseline="0" dirty="0" smtClean="0"/>
                        <a:t> Data Bibliothekare in </a:t>
                      </a:r>
                      <a:r>
                        <a:rPr lang="de-DE" sz="1400" baseline="0" dirty="0" err="1" smtClean="0"/>
                        <a:t>Oberpfafingen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Datenmanagement - Fazit</a:t>
            </a:r>
            <a:r>
              <a:rPr lang="de-DE" sz="2800" dirty="0"/>
              <a:t/>
            </a:r>
            <a:br>
              <a:rPr lang="de-DE" sz="2800" dirty="0"/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8"/>
            <a:ext cx="8136904" cy="475252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sz="1200" b="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0" dirty="0" smtClean="0"/>
              <a:t>Voraussetzung: gut strukturierte, konsistente Daten!</a:t>
            </a:r>
            <a:endParaRPr lang="de-DE" sz="2000" b="0" dirty="0"/>
          </a:p>
          <a:p>
            <a:pPr>
              <a:lnSpc>
                <a:spcPct val="150000"/>
              </a:lnSpc>
            </a:pPr>
            <a:endParaRPr lang="de-DE" sz="2000" b="0" dirty="0" smtClean="0"/>
          </a:p>
          <a:p>
            <a:pPr marL="687379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0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000" b="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>
              <a:lnSpc>
                <a:spcPct val="150000"/>
              </a:lnSpc>
            </a:pPr>
            <a:endParaRPr lang="de-DE" sz="1200" b="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157192"/>
            <a:ext cx="34480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24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4"/>
          </p:nvPr>
        </p:nvSpPr>
        <p:spPr>
          <a:xfrm>
            <a:off x="611561" y="1433767"/>
            <a:ext cx="8064896" cy="4947561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dirty="0" smtClean="0"/>
          </a:p>
          <a:p>
            <a:pPr>
              <a:lnSpc>
                <a:spcPct val="150000"/>
              </a:lnSpc>
            </a:pPr>
            <a:endParaRPr lang="de-DE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lnSpc>
                <a:spcPct val="150000"/>
              </a:lnSpc>
            </a:pPr>
            <a:endParaRPr lang="de-DE" dirty="0" smtClean="0"/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9066" y="620688"/>
            <a:ext cx="6780429" cy="720080"/>
          </a:xfrm>
        </p:spPr>
        <p:txBody>
          <a:bodyPr/>
          <a:lstStyle/>
          <a:p>
            <a:pPr marL="1588">
              <a:lnSpc>
                <a:spcPct val="102000"/>
              </a:lnSpc>
              <a:spcAft>
                <a:spcPts val="0"/>
              </a:spcAft>
            </a:pPr>
            <a:r>
              <a:rPr lang="de-DE" sz="2400" dirty="0" smtClean="0"/>
              <a:t>KDSF-Komponente im TIB-FIS Discovery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>
              <a:latin typeface="+mn-lt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39" y="1340768"/>
            <a:ext cx="6408712" cy="31020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2" y="3717032"/>
            <a:ext cx="4881711" cy="1240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2548359" y="3501008"/>
            <a:ext cx="5040560" cy="72008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cxnSp>
        <p:nvCxnSpPr>
          <p:cNvPr id="14" name="Gewinkelte Verbindung 13"/>
          <p:cNvCxnSpPr/>
          <p:nvPr/>
        </p:nvCxnSpPr>
        <p:spPr>
          <a:xfrm flipV="1">
            <a:off x="474068" y="3861048"/>
            <a:ext cx="2016224" cy="1512168"/>
          </a:xfrm>
          <a:prstGeom prst="bentConnector3">
            <a:avLst>
              <a:gd name="adj1" fmla="val 396"/>
            </a:avLst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495983" y="5373216"/>
            <a:ext cx="36004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909142" y="505005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5"/>
              </a:rPr>
              <a:t>COAR (</a:t>
            </a:r>
            <a:r>
              <a:rPr lang="de-DE" dirty="0" err="1" smtClean="0">
                <a:hlinkClick r:id="rId5"/>
              </a:rPr>
              <a:t>Confederation</a:t>
            </a:r>
            <a:r>
              <a:rPr lang="de-DE" dirty="0" smtClean="0">
                <a:hlinkClick r:id="rId5"/>
              </a:rPr>
              <a:t> </a:t>
            </a:r>
            <a:r>
              <a:rPr lang="de-DE" dirty="0" err="1" smtClean="0">
                <a:hlinkClick r:id="rId5"/>
              </a:rPr>
              <a:t>of</a:t>
            </a:r>
            <a:r>
              <a:rPr lang="de-DE" dirty="0" smtClean="0">
                <a:hlinkClick r:id="rId5"/>
              </a:rPr>
              <a:t> Open Access </a:t>
            </a:r>
            <a:r>
              <a:rPr lang="de-DE" dirty="0" err="1" smtClean="0">
                <a:hlinkClick r:id="rId5"/>
              </a:rPr>
              <a:t>Repositories</a:t>
            </a:r>
            <a:r>
              <a:rPr lang="de-DE" dirty="0" smtClean="0">
                <a:hlinkClick r:id="rId5"/>
              </a:rPr>
              <a:t>) </a:t>
            </a:r>
            <a:r>
              <a:rPr lang="en-US" dirty="0">
                <a:hlinkClick r:id="rId5"/>
              </a:rPr>
              <a:t>Controlled Vocabulary for Access Rights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027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6048672" cy="433387"/>
          </a:xfrm>
        </p:spPr>
        <p:txBody>
          <a:bodyPr/>
          <a:lstStyle/>
          <a:p>
            <a:r>
              <a:rPr lang="de-DE" sz="2400" dirty="0" smtClean="0"/>
              <a:t>TIB-VIVO </a:t>
            </a:r>
            <a:r>
              <a:rPr lang="de-DE" sz="2400" dirty="0" err="1" smtClean="0"/>
              <a:t>beta</a:t>
            </a:r>
            <a:endParaRPr lang="de-DE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383586" y="1484784"/>
            <a:ext cx="4404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99567" y="4795432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>
              <a:solidFill>
                <a:schemeClr val="tx2"/>
              </a:solidFill>
              <a:hlinkClick r:id="rId3"/>
            </a:endParaRPr>
          </a:p>
          <a:p>
            <a:r>
              <a:rPr lang="de-DE" b="1" dirty="0" smtClean="0">
                <a:solidFill>
                  <a:schemeClr val="tx2"/>
                </a:solidFill>
                <a:hlinkClick r:id="rId3"/>
              </a:rPr>
              <a:t>https</a:t>
            </a:r>
            <a:r>
              <a:rPr lang="de-DE" b="1" dirty="0">
                <a:solidFill>
                  <a:schemeClr val="tx2"/>
                </a:solidFill>
                <a:hlinkClick r:id="rId3"/>
              </a:rPr>
              <a:t>://vivo.tib.eu/fis</a:t>
            </a:r>
            <a:r>
              <a:rPr lang="de-DE" b="1" dirty="0">
                <a:solidFill>
                  <a:schemeClr val="tx2"/>
                </a:solidFill>
              </a:rPr>
              <a:t> </a:t>
            </a:r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40346" y="4426100"/>
            <a:ext cx="260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Stand</a:t>
            </a:r>
            <a:r>
              <a:rPr lang="de-DE" dirty="0" smtClean="0"/>
              <a:t>: 26.09.2017</a:t>
            </a:r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67" y="851865"/>
            <a:ext cx="4511011" cy="3358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294" y="1052736"/>
            <a:ext cx="2880320" cy="217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10970"/>
            <a:ext cx="2502537" cy="20742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369" y="2433638"/>
            <a:ext cx="2232248" cy="242710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45" y="4266940"/>
            <a:ext cx="1786440" cy="16364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20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4"/>
          </p:nvPr>
        </p:nvSpPr>
        <p:spPr>
          <a:xfrm>
            <a:off x="611560" y="1556792"/>
            <a:ext cx="8352283" cy="4897214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Lookup-Services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Altmetrics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TIB-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spezifische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Erstell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und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Eingabe-Formulare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2400" dirty="0" smtClean="0"/>
              <a:t>Konzept </a:t>
            </a:r>
            <a:r>
              <a:rPr lang="de-DE" sz="2400" dirty="0"/>
              <a:t>zur Integration in die Webseiten der TIB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lnSpc>
                <a:spcPct val="102000"/>
              </a:lnSpc>
              <a:spcAft>
                <a:spcPts val="0"/>
              </a:spcAft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Ausblick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84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4"/>
          </p:nvPr>
        </p:nvSpPr>
        <p:spPr>
          <a:xfrm>
            <a:off x="611560" y="1556792"/>
            <a:ext cx="8352283" cy="489721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Post-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>
                <a:latin typeface="Arial" pitchFamily="34" charset="0"/>
                <a:cs typeface="Arial" pitchFamily="34" charset="0"/>
              </a:rPr>
              <a:t>(F. </a:t>
            </a:r>
            <a:r>
              <a:rPr lang="de-DE" sz="2400" dirty="0">
                <a:latin typeface="Arial" pitchFamily="34" charset="0"/>
                <a:cs typeface="Arial" pitchFamily="34" charset="0"/>
              </a:rPr>
              <a:t>9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2400" dirty="0">
                <a:latin typeface="Arial" pitchFamily="34" charset="0"/>
                <a:cs typeface="Arial" pitchFamily="34" charset="0"/>
              </a:rPr>
              <a:t>- </a:t>
            </a:r>
            <a:r>
              <a:rPr lang="de-DE" sz="2400" dirty="0">
                <a:latin typeface="Arial" pitchFamily="34" charset="0"/>
                <a:cs typeface="Arial" pitchFamily="34" charset="0"/>
                <a:hlinkClick r:id="rId3"/>
              </a:rPr>
              <a:t>https://pixabay.com/de/post-it-kurznotiz-hinweis-memo-150262</a:t>
            </a:r>
            <a:r>
              <a:rPr lang="de-DE" sz="2400" dirty="0" smtClean="0">
                <a:latin typeface="Arial" pitchFamily="34" charset="0"/>
                <a:cs typeface="Arial" pitchFamily="34" charset="0"/>
                <a:hlinkClick r:id="rId3"/>
              </a:rPr>
              <a:t>/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Self-Editing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(F. </a:t>
            </a:r>
            <a:r>
              <a:rPr lang="de-DE" sz="2400" dirty="0">
                <a:latin typeface="Arial" pitchFamily="34" charset="0"/>
                <a:cs typeface="Arial" pitchFamily="34" charset="0"/>
              </a:rPr>
              <a:t>10) - https://pixabay.com/de/computer-internet-unzufrieden-1295358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/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Stempel (F.16) - </a:t>
            </a:r>
            <a:r>
              <a:rPr lang="de-DE" sz="2400" dirty="0" smtClean="0">
                <a:latin typeface="Arial" pitchFamily="34" charset="0"/>
                <a:cs typeface="Arial" pitchFamily="34" charset="0"/>
                <a:hlinkClick r:id="rId4"/>
              </a:rPr>
              <a:t>https://de.fotolia.com/id/76557938#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lnSpc>
                <a:spcPct val="102000"/>
              </a:lnSpc>
              <a:spcAft>
                <a:spcPts val="0"/>
              </a:spcAft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Bildnachweis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46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de-DE" dirty="0" smtClean="0">
              <a:solidFill>
                <a:schemeClr val="tx2"/>
              </a:solidFill>
            </a:endParaRPr>
          </a:p>
          <a:p>
            <a:pPr algn="ctr"/>
            <a:endParaRPr lang="de-DE" dirty="0">
              <a:solidFill>
                <a:schemeClr val="tx2"/>
              </a:solidFill>
            </a:endParaRPr>
          </a:p>
          <a:p>
            <a:pPr algn="ctr"/>
            <a:endParaRPr lang="de-DE" dirty="0" smtClean="0">
              <a:solidFill>
                <a:schemeClr val="tx2"/>
              </a:solidFill>
            </a:endParaRPr>
          </a:p>
          <a:p>
            <a:pPr algn="ctr"/>
            <a:endParaRPr lang="de-DE" dirty="0">
              <a:solidFill>
                <a:schemeClr val="tx2"/>
              </a:solidFill>
            </a:endParaRPr>
          </a:p>
          <a:p>
            <a:pPr algn="ctr"/>
            <a:endParaRPr lang="de-DE" dirty="0" smtClean="0">
              <a:solidFill>
                <a:schemeClr val="tx2"/>
              </a:solidFill>
            </a:endParaRPr>
          </a:p>
          <a:p>
            <a:pPr algn="ctr"/>
            <a:endParaRPr lang="de-DE" dirty="0">
              <a:solidFill>
                <a:schemeClr val="tx2"/>
              </a:solidFill>
            </a:endParaRPr>
          </a:p>
          <a:p>
            <a:pPr algn="ctr"/>
            <a:r>
              <a:rPr lang="de-DE" dirty="0" smtClean="0">
                <a:solidFill>
                  <a:schemeClr val="tx2"/>
                </a:solidFill>
              </a:rPr>
              <a:t>Vielen Dank für Ihre Aufmerksamkeit!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4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484784"/>
            <a:ext cx="5256584" cy="4608512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de-DE" dirty="0" smtClean="0"/>
              <a:t>VIVO-Aktivitäten an der TIB Hannover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2 VIVOs – </a:t>
            </a:r>
            <a:r>
              <a:rPr lang="de-DE" dirty="0" smtClean="0"/>
              <a:t>1 System</a:t>
            </a:r>
            <a:endParaRPr lang="de-DE" dirty="0"/>
          </a:p>
          <a:p>
            <a:pPr lvl="1">
              <a:lnSpc>
                <a:spcPct val="150000"/>
              </a:lnSpc>
            </a:pPr>
            <a:r>
              <a:rPr lang="de-DE" dirty="0" smtClean="0"/>
              <a:t>TIB-FIS-Discovery: Projekt-Rahmen und Zielsetzung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Arbeiten an der Oberfläche</a:t>
            </a:r>
            <a:endParaRPr lang="de-DE" dirty="0"/>
          </a:p>
          <a:p>
            <a:pPr lvl="1">
              <a:lnSpc>
                <a:spcPct val="150000"/>
              </a:lnSpc>
            </a:pPr>
            <a:r>
              <a:rPr lang="de-DE" dirty="0" smtClean="0"/>
              <a:t>Datenschutz</a:t>
            </a:r>
            <a:endParaRPr lang="de-DE" dirty="0"/>
          </a:p>
          <a:p>
            <a:pPr lvl="1">
              <a:lnSpc>
                <a:spcPct val="150000"/>
              </a:lnSpc>
            </a:pPr>
            <a:r>
              <a:rPr lang="de-DE" dirty="0" smtClean="0"/>
              <a:t>Datenmanagement </a:t>
            </a:r>
            <a:r>
              <a:rPr lang="de-DE" dirty="0"/>
              <a:t>und Workflows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KDSF-Komponente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Prototyp TIB-VIVO </a:t>
            </a:r>
            <a:r>
              <a:rPr lang="de-DE" dirty="0" err="1" smtClean="0"/>
              <a:t>beta</a:t>
            </a:r>
            <a:endParaRPr lang="de-DE" dirty="0" smtClean="0"/>
          </a:p>
          <a:p>
            <a:pPr lvl="1">
              <a:lnSpc>
                <a:spcPct val="150000"/>
              </a:lnSpc>
            </a:pPr>
            <a:r>
              <a:rPr lang="de-DE" dirty="0" smtClean="0"/>
              <a:t>Ausblick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1588" lvl="1" indent="0">
              <a:buNone/>
            </a:pPr>
            <a:endParaRPr lang="de-DE" b="1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52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971600" y="4941168"/>
            <a:ext cx="4895938" cy="749052"/>
          </a:xfrm>
        </p:spPr>
        <p:txBody>
          <a:bodyPr/>
          <a:lstStyle/>
          <a:p>
            <a:r>
              <a:rPr lang="de-DE" b="1" dirty="0" smtClean="0"/>
              <a:t>Kontaktdaten</a:t>
            </a:r>
          </a:p>
          <a:p>
            <a:r>
              <a:rPr lang="de-DE" dirty="0" smtClean="0"/>
              <a:t>Tatiana Walther</a:t>
            </a:r>
          </a:p>
          <a:p>
            <a:r>
              <a:rPr lang="de-DE" dirty="0" smtClean="0"/>
              <a:t>T 0511 762-17985, tatiana.walther@tib.eu 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MEHR INFORMATIONEN</a:t>
            </a:r>
            <a:r>
              <a:rPr lang="de-DE" dirty="0"/>
              <a:t/>
            </a:r>
            <a:br>
              <a:rPr lang="de-DE" dirty="0"/>
            </a:br>
            <a:r>
              <a:rPr lang="de-DE" b="0" dirty="0" smtClean="0">
                <a:hlinkClick r:id="rId2"/>
              </a:rPr>
              <a:t>https://vivo.tib.eu/fis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97522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dirty="0" smtClean="0"/>
              <a:t>VIVO-Aktivitäten an der TIB Hannover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1196752"/>
            <a:ext cx="7344816" cy="4608506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b="0" dirty="0" smtClean="0"/>
              <a:t>VIVO-Aktivitäten </a:t>
            </a:r>
            <a:r>
              <a:rPr lang="de-DE" sz="2400" b="0" dirty="0"/>
              <a:t>in </a:t>
            </a:r>
            <a:r>
              <a:rPr lang="de-DE" sz="2400" b="0" dirty="0" smtClean="0"/>
              <a:t>Open Science Lab - seit 2013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b="0" dirty="0" smtClean="0"/>
              <a:t>Studentisches Projekte in Kooperation mit der Hochschule Hannover 2014 – Open Science VIVO Beta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b="0" dirty="0"/>
              <a:t>Studentisches Projekte in Kooperation mit der Hochschule Hannover </a:t>
            </a:r>
            <a:r>
              <a:rPr lang="de-DE" sz="2400" b="0" dirty="0" smtClean="0"/>
              <a:t>2015 – Vorarbeiten für TIB VIVO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b="0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</p:spTree>
    <p:extLst>
      <p:ext uri="{BB962C8B-B14F-4D97-AF65-F5344CB8AC3E}">
        <p14:creationId xmlns:p14="http://schemas.microsoft.com/office/powerpoint/2010/main" val="217370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VIVO für die TIB: 2 VIVOs  – 1 System</a:t>
            </a:r>
            <a:br>
              <a:rPr lang="de-DE" sz="2000" dirty="0"/>
            </a:b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160539"/>
              </p:ext>
            </p:extLst>
          </p:nvPr>
        </p:nvGraphicFramePr>
        <p:xfrm>
          <a:off x="684213" y="1484313"/>
          <a:ext cx="7200155" cy="417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841673" y="5965894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*KDSF – Kerndatensatz Forschung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46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dirty="0" smtClean="0"/>
              <a:t>Projektrahmen und Zielsetzung </a:t>
            </a:r>
            <a:br>
              <a:rPr lang="de-DE" dirty="0" smtClean="0"/>
            </a:br>
            <a:r>
              <a:rPr lang="de-DE" dirty="0" smtClean="0"/>
              <a:t>TIB-FIS-Discovery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484790"/>
            <a:ext cx="6912768" cy="4608506"/>
          </a:xfrm>
        </p:spPr>
        <p:txBody>
          <a:bodyPr/>
          <a:lstStyle/>
          <a:p>
            <a:pPr algn="r"/>
            <a:endParaRPr lang="de-DE" sz="1200" b="0" dirty="0" smtClean="0"/>
          </a:p>
          <a:p>
            <a:pPr algn="r"/>
            <a:r>
              <a:rPr lang="de-DE" dirty="0"/>
              <a:t>Zeitlicher</a:t>
            </a:r>
            <a:r>
              <a:rPr lang="de-DE" sz="1200" dirty="0" smtClean="0"/>
              <a:t> </a:t>
            </a:r>
            <a:r>
              <a:rPr lang="de-DE" dirty="0"/>
              <a:t>Rahmen</a:t>
            </a:r>
            <a:r>
              <a:rPr lang="de-DE" sz="1200" b="0" dirty="0" smtClean="0"/>
              <a:t>:</a:t>
            </a:r>
            <a:endParaRPr lang="de-DE" sz="1200" b="0" dirty="0"/>
          </a:p>
          <a:p>
            <a:pPr algn="r"/>
            <a:r>
              <a:rPr lang="de-DE" b="0" dirty="0" smtClean="0"/>
              <a:t>Start: 2</a:t>
            </a:r>
            <a:r>
              <a:rPr lang="de-DE" b="0" dirty="0"/>
              <a:t>. Januar 2017</a:t>
            </a:r>
          </a:p>
          <a:p>
            <a:pPr algn="r"/>
            <a:r>
              <a:rPr lang="de-DE" b="0" dirty="0"/>
              <a:t>Ende: </a:t>
            </a:r>
            <a:r>
              <a:rPr lang="de-DE" b="0" dirty="0" smtClean="0"/>
              <a:t>29. </a:t>
            </a:r>
            <a:r>
              <a:rPr lang="de-DE" b="0" dirty="0"/>
              <a:t>Dezember 2017</a:t>
            </a:r>
          </a:p>
          <a:p>
            <a:endParaRPr lang="de-DE" dirty="0"/>
          </a:p>
          <a:p>
            <a:endParaRPr lang="de-DE" b="0" dirty="0" smtClean="0"/>
          </a:p>
          <a:p>
            <a:r>
              <a:rPr lang="de-DE" dirty="0" smtClean="0"/>
              <a:t>Ziele</a:t>
            </a:r>
            <a:r>
              <a:rPr lang="de-DE" b="0" dirty="0"/>
              <a:t>:</a:t>
            </a:r>
          </a:p>
          <a:p>
            <a:pPr marL="285750" indent="-285750">
              <a:buFontTx/>
              <a:buChar char="-"/>
            </a:pPr>
            <a:r>
              <a:rPr lang="de-DE" b="0" dirty="0"/>
              <a:t>Funktionsfähiger, </a:t>
            </a:r>
            <a:r>
              <a:rPr lang="de-DE" b="0" dirty="0" smtClean="0"/>
              <a:t>öffentlich sichtbarer Prototyp </a:t>
            </a:r>
            <a:endParaRPr lang="de-DE" sz="2400" b="0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b="0" dirty="0" smtClean="0"/>
              <a:t>Corporate Design</a:t>
            </a:r>
          </a:p>
          <a:p>
            <a:pPr marL="285750" indent="-285750">
              <a:buFontTx/>
              <a:buChar char="-"/>
            </a:pPr>
            <a:r>
              <a:rPr lang="de-DE" b="0" dirty="0" smtClean="0"/>
              <a:t>Dienstvereinbarung</a:t>
            </a:r>
            <a:r>
              <a:rPr lang="de-DE" b="0" dirty="0"/>
              <a:t>, Datenschutz </a:t>
            </a: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b="0" dirty="0" smtClean="0"/>
              <a:t>Klärung </a:t>
            </a:r>
            <a:r>
              <a:rPr lang="de-DE" b="0" dirty="0"/>
              <a:t>von Prozessen und </a:t>
            </a:r>
            <a:r>
              <a:rPr lang="de-DE" b="0" dirty="0" smtClean="0"/>
              <a:t>Verantwortlichkeiten </a:t>
            </a:r>
            <a:endParaRPr lang="de-DE" dirty="0" smtClean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b="0" dirty="0" smtClean="0"/>
              <a:t>Initiale Befüllung mit Daten</a:t>
            </a:r>
            <a:endParaRPr lang="de-DE" dirty="0" smtClean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b="0" dirty="0" smtClean="0"/>
              <a:t>Konzept </a:t>
            </a:r>
            <a:r>
              <a:rPr lang="de-DE" b="0" dirty="0"/>
              <a:t>zur Integration in die Webseiten der </a:t>
            </a:r>
            <a:r>
              <a:rPr lang="de-DE" b="0" dirty="0" smtClean="0"/>
              <a:t>TIB </a:t>
            </a:r>
            <a:endParaRPr lang="de-DE" dirty="0" smtClean="0">
              <a:solidFill>
                <a:schemeClr val="tx2"/>
              </a:solidFill>
            </a:endParaRPr>
          </a:p>
          <a:p>
            <a:endParaRPr lang="de-DE" b="0" dirty="0"/>
          </a:p>
          <a:p>
            <a:r>
              <a:rPr lang="de-DE" b="0" dirty="0"/>
              <a:t>Projektierter Aufwand: ca. 150 </a:t>
            </a:r>
            <a:r>
              <a:rPr lang="de-DE" b="0" dirty="0" smtClean="0"/>
              <a:t>Personentage</a:t>
            </a:r>
          </a:p>
        </p:txBody>
      </p:sp>
      <p:pic>
        <p:nvPicPr>
          <p:cNvPr id="4" name="Picture 2" descr="Institutio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5730"/>
            <a:ext cx="3313584" cy="122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5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Arbeiten an der Oberfläche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484790"/>
            <a:ext cx="6840760" cy="4464490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Responsive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Symplectic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Bootstrapped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Theme </a:t>
            </a:r>
            <a:endParaRPr lang="en-US" sz="2800" b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b="0" dirty="0" err="1" smtClean="0"/>
              <a:t>Tenderfoot</a:t>
            </a:r>
            <a:r>
              <a:rPr lang="de-DE" sz="2800" b="0" dirty="0" smtClean="0"/>
              <a:t> </a:t>
            </a:r>
            <a:r>
              <a:rPr lang="de-DE" sz="2800" b="0" dirty="0"/>
              <a:t>– </a:t>
            </a:r>
            <a:r>
              <a:rPr lang="de-DE" sz="2800" b="0" dirty="0" smtClean="0"/>
              <a:t>erste Tests</a:t>
            </a:r>
            <a:endParaRPr lang="en-US" sz="2800" b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Anpassung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an das Corporate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Design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Umsetzung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der Usability-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Vorgaben</a:t>
            </a:r>
            <a:endParaRPr lang="en-US" sz="2800" b="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</p:spTree>
    <p:extLst>
      <p:ext uri="{BB962C8B-B14F-4D97-AF65-F5344CB8AC3E}">
        <p14:creationId xmlns:p14="http://schemas.microsoft.com/office/powerpoint/2010/main" val="89552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Deutsche VIVO-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Übersetzung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484790"/>
            <a:ext cx="5328592" cy="4608506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755576" y="1556792"/>
            <a:ext cx="65527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800" dirty="0" smtClean="0"/>
              <a:t>VIVO-DE Community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800" dirty="0" smtClean="0"/>
              <a:t>Kooperationspartner: TU &amp; SLUB Dresden, Europa-Universität </a:t>
            </a:r>
            <a:r>
              <a:rPr lang="de-DE" sz="2800" dirty="0" err="1" smtClean="0"/>
              <a:t>Viadrina</a:t>
            </a:r>
            <a:endParaRPr lang="de-DE" sz="28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800" dirty="0" smtClean="0"/>
              <a:t>Calls und Abstimmungen auf </a:t>
            </a:r>
            <a:r>
              <a:rPr lang="de-DE" sz="2800" dirty="0" err="1" smtClean="0">
                <a:solidFill>
                  <a:schemeClr val="tx2"/>
                </a:solidFill>
                <a:hlinkClick r:id="rId3"/>
              </a:rPr>
              <a:t>GitHub</a:t>
            </a:r>
            <a:endParaRPr lang="de-DE" sz="2800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800" b="1" dirty="0">
                <a:solidFill>
                  <a:schemeClr val="tx2"/>
                </a:solidFill>
              </a:rPr>
              <a:t>Weitere Teilnehmer willkommen</a:t>
            </a:r>
            <a:r>
              <a:rPr lang="de-DE" sz="2800" b="1" dirty="0" smtClean="0">
                <a:solidFill>
                  <a:schemeClr val="tx2"/>
                </a:solidFill>
              </a:rPr>
              <a:t>!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800" dirty="0" smtClean="0"/>
              <a:t>Task Force </a:t>
            </a:r>
            <a:r>
              <a:rPr lang="de-DE" sz="2800" dirty="0" err="1"/>
              <a:t>Internationalization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14907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048672" cy="433387"/>
          </a:xfrm>
        </p:spPr>
        <p:txBody>
          <a:bodyPr/>
          <a:lstStyle/>
          <a:p>
            <a:r>
              <a:rPr lang="de-DE" sz="2800" dirty="0" smtClean="0"/>
              <a:t>Datenschutz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484790"/>
            <a:ext cx="6912768" cy="4608506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Abstimmung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mit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Datenschutz</a:t>
            </a:r>
            <a:endParaRPr lang="en-US" sz="2800" b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Einwilligung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zur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Darstellung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von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Daten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in VIVO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Denkbar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Dienstvereinbarung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für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die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Ausweitung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der VIVO-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Profil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Dienste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auf das </a:t>
            </a:r>
            <a:r>
              <a:rPr lang="en-US" sz="2800" b="0" dirty="0" err="1" smtClean="0">
                <a:latin typeface="Arial" pitchFamily="34" charset="0"/>
                <a:cs typeface="Arial" pitchFamily="34" charset="0"/>
              </a:rPr>
              <a:t>gesamte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Personal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200" b="0" dirty="0" smtClean="0"/>
          </a:p>
          <a:p>
            <a:endParaRPr lang="de-DE" sz="1200" b="0" dirty="0" smtClean="0"/>
          </a:p>
        </p:txBody>
      </p:sp>
    </p:spTree>
    <p:extLst>
      <p:ext uri="{BB962C8B-B14F-4D97-AF65-F5344CB8AC3E}">
        <p14:creationId xmlns:p14="http://schemas.microsoft.com/office/powerpoint/2010/main" val="348889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048672" cy="433387"/>
          </a:xfrm>
        </p:spPr>
        <p:txBody>
          <a:bodyPr/>
          <a:lstStyle/>
          <a:p>
            <a:r>
              <a:rPr lang="de-DE" sz="2000" dirty="0"/>
              <a:t>Prozesse und Verantwortlichkeiten</a:t>
            </a:r>
            <a:br>
              <a:rPr lang="de-DE" sz="2000" dirty="0"/>
            </a:br>
            <a:r>
              <a:rPr lang="de-DE" sz="2000" dirty="0"/>
              <a:t>Die großen W-Fragen</a:t>
            </a:r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-21374" y="1165681"/>
            <a:ext cx="9407883" cy="5443930"/>
            <a:chOff x="-21374" y="1165681"/>
            <a:chExt cx="9407883" cy="5443930"/>
          </a:xfrm>
        </p:grpSpPr>
        <p:pic>
          <p:nvPicPr>
            <p:cNvPr id="32" name="Picture 1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39" b="88194" l="1651" r="88996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374" y="3877979"/>
              <a:ext cx="2649817" cy="2624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39" b="88194" l="1651" r="88996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66873">
              <a:off x="49975" y="1376544"/>
              <a:ext cx="2578468" cy="25536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 rot="21338670">
              <a:off x="49692" y="2124581"/>
              <a:ext cx="2187513" cy="1008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Was ist die Zielgruppe? </a:t>
              </a:r>
            </a:p>
            <a:p>
              <a:endParaRPr lang="de-DE" dirty="0"/>
            </a:p>
          </p:txBody>
        </p:sp>
        <p:pic>
          <p:nvPicPr>
            <p:cNvPr id="2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39" b="88194" l="1651" r="88996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5129" y="1165681"/>
              <a:ext cx="2578468" cy="25536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feld 5"/>
            <p:cNvSpPr txBox="1"/>
            <p:nvPr/>
          </p:nvSpPr>
          <p:spPr>
            <a:xfrm>
              <a:off x="2411760" y="1824047"/>
              <a:ext cx="180413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Welche Daten gehören ins VIVO? </a:t>
              </a:r>
            </a:p>
            <a:p>
              <a:endParaRPr lang="de-DE" dirty="0"/>
            </a:p>
          </p:txBody>
        </p:sp>
        <p:pic>
          <p:nvPicPr>
            <p:cNvPr id="2062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431207">
              <a:off x="4303030" y="1376544"/>
              <a:ext cx="2578100" cy="25542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feld 6"/>
            <p:cNvSpPr txBox="1"/>
            <p:nvPr/>
          </p:nvSpPr>
          <p:spPr>
            <a:xfrm rot="21384429">
              <a:off x="4366563" y="1974314"/>
              <a:ext cx="2144928" cy="1308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Was sind die Anforderungen an die Daten?  </a:t>
              </a:r>
            </a:p>
            <a:p>
              <a:endParaRPr lang="de-DE" dirty="0"/>
            </a:p>
          </p:txBody>
        </p:sp>
        <p:pic>
          <p:nvPicPr>
            <p:cNvPr id="31" name="Picture 13"/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39" b="88194" l="1651" r="88996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6174">
              <a:off x="6450541" y="1171095"/>
              <a:ext cx="2693037" cy="266710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feld 9"/>
            <p:cNvSpPr txBox="1"/>
            <p:nvPr/>
          </p:nvSpPr>
          <p:spPr>
            <a:xfrm rot="255626">
              <a:off x="6511491" y="1788178"/>
              <a:ext cx="2244004" cy="1308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Wie wird „wissenschaftlich“ definiert? </a:t>
              </a:r>
            </a:p>
            <a:p>
              <a:endParaRPr lang="de-DE" dirty="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02727" y="4578449"/>
              <a:ext cx="1892449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Welche Angaben sind Standard? </a:t>
              </a:r>
            </a:p>
            <a:p>
              <a:endParaRPr lang="de-DE" dirty="0"/>
            </a:p>
          </p:txBody>
        </p:sp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39" b="88194" l="1651" r="88996"/>
                      </a14:imgEffect>
                      <a14:imgEffect>
                        <a14:colorTemperature colorTemp="47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5707" y="3788695"/>
              <a:ext cx="2848341" cy="28209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feld 11"/>
            <p:cNvSpPr txBox="1"/>
            <p:nvPr/>
          </p:nvSpPr>
          <p:spPr>
            <a:xfrm>
              <a:off x="2062037" y="4354494"/>
              <a:ext cx="265842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Welche lokalen Kategorien und Eigenschaften </a:t>
              </a:r>
              <a:r>
                <a:rPr lang="de-DE" sz="2000" i="1" dirty="0" smtClean="0">
                  <a:latin typeface="Arial" pitchFamily="34" charset="0"/>
                  <a:cs typeface="Arial" pitchFamily="34" charset="0"/>
                </a:rPr>
                <a:t>sind notwendig?</a:t>
              </a:r>
              <a:endParaRPr lang="de-DE" sz="2000" i="1" dirty="0">
                <a:latin typeface="Arial" pitchFamily="34" charset="0"/>
                <a:cs typeface="Arial" pitchFamily="34" charset="0"/>
              </a:endParaRPr>
            </a:p>
            <a:p>
              <a:endParaRPr lang="de-DE" dirty="0"/>
            </a:p>
          </p:txBody>
        </p:sp>
        <p:pic>
          <p:nvPicPr>
            <p:cNvPr id="34" name="Picture 13"/>
            <p:cNvPicPr>
              <a:picLocks noChangeAspect="1" noChangeArrowheads="1"/>
            </p:cNvPicPr>
            <p:nvPr/>
          </p:nvPicPr>
          <p:blipFill>
            <a:blip r:embed="rId1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39" b="88194" l="1651" r="88996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79628">
              <a:off x="4499992" y="3899391"/>
              <a:ext cx="2736304" cy="27099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feld 8"/>
            <p:cNvSpPr txBox="1"/>
            <p:nvPr/>
          </p:nvSpPr>
          <p:spPr>
            <a:xfrm rot="21387585">
              <a:off x="4466065" y="4543798"/>
              <a:ext cx="25145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Wer </a:t>
              </a:r>
              <a:r>
                <a:rPr lang="de-DE" sz="2000" i="1" dirty="0" smtClean="0">
                  <a:latin typeface="Arial" pitchFamily="34" charset="0"/>
                  <a:cs typeface="Arial" pitchFamily="34" charset="0"/>
                </a:rPr>
                <a:t>entscheidet?</a:t>
              </a:r>
            </a:p>
            <a:p>
              <a:pPr marL="0" lvl="1" algn="ctr"/>
              <a:r>
                <a:rPr lang="de-DE" sz="2000" i="1" dirty="0" smtClean="0">
                  <a:latin typeface="Arial" pitchFamily="34" charset="0"/>
                  <a:cs typeface="Arial" pitchFamily="34" charset="0"/>
                </a:rPr>
                <a:t>Wer </a:t>
              </a:r>
              <a:r>
                <a:rPr lang="de-DE" sz="2000" i="1" dirty="0">
                  <a:latin typeface="Arial" pitchFamily="34" charset="0"/>
                  <a:cs typeface="Arial" pitchFamily="34" charset="0"/>
                </a:rPr>
                <a:t>ist verantwortlich?</a:t>
              </a:r>
            </a:p>
            <a:p>
              <a:endParaRPr lang="de-DE" dirty="0"/>
            </a:p>
          </p:txBody>
        </p:sp>
        <p:pic>
          <p:nvPicPr>
            <p:cNvPr id="35" name="Picture 13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139" b="88194" l="1651" r="88996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54">
              <a:off x="6723374" y="3946873"/>
              <a:ext cx="2663135" cy="26374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 rot="252858">
              <a:off x="6943224" y="4709297"/>
              <a:ext cx="1812735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de-DE" sz="2000" i="1" dirty="0">
                  <a:latin typeface="Arial" pitchFamily="34" charset="0"/>
                  <a:cs typeface="Arial" pitchFamily="34" charset="0"/>
                </a:rPr>
                <a:t>Wie kommen Daten in VIVO hinein? </a:t>
              </a:r>
            </a:p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9298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PALETTEDESIGNATOR" val="NBank"/>
</p:tagLst>
</file>

<file path=ppt/theme/theme1.xml><?xml version="1.0" encoding="utf-8"?>
<a:theme xmlns:a="http://schemas.openxmlformats.org/drawingml/2006/main" name="TIB-FIS-Discovery-VIVO-Workshop 2017">
  <a:themeElements>
    <a:clrScheme name="TIB_Designfarben">
      <a:dk1>
        <a:srgbClr val="555555"/>
      </a:dk1>
      <a:lt1>
        <a:srgbClr val="FFFFFF"/>
      </a:lt1>
      <a:dk2>
        <a:srgbClr val="C21222"/>
      </a:dk2>
      <a:lt2>
        <a:srgbClr val="DDDDDD"/>
      </a:lt2>
      <a:accent1>
        <a:srgbClr val="F03205"/>
      </a:accent1>
      <a:accent2>
        <a:srgbClr val="555555"/>
      </a:accent2>
      <a:accent3>
        <a:srgbClr val="FB8063"/>
      </a:accent3>
      <a:accent4>
        <a:srgbClr val="999999"/>
      </a:accent4>
      <a:accent5>
        <a:srgbClr val="B32503"/>
      </a:accent5>
      <a:accent6>
        <a:srgbClr val="FFB921"/>
      </a:accent6>
      <a:hlink>
        <a:srgbClr val="555555"/>
      </a:hlink>
      <a:folHlink>
        <a:srgbClr val="99999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Bank Farben">
        <a:dk1>
          <a:srgbClr val="1C356F"/>
        </a:dk1>
        <a:lt1>
          <a:srgbClr val="FFFFFF"/>
        </a:lt1>
        <a:dk2>
          <a:srgbClr val="1C356F"/>
        </a:dk2>
        <a:lt2>
          <a:srgbClr val="E8EBF1"/>
        </a:lt2>
        <a:accent1>
          <a:srgbClr val="EDEBC7"/>
        </a:accent1>
        <a:accent2>
          <a:srgbClr val="FF9900"/>
        </a:accent2>
        <a:accent3>
          <a:srgbClr val="DFD799"/>
        </a:accent3>
        <a:accent4>
          <a:srgbClr val="AC9D65"/>
        </a:accent4>
        <a:accent5>
          <a:srgbClr val="69557D"/>
        </a:accent5>
        <a:accent6>
          <a:srgbClr val="DBCDDC"/>
        </a:accent6>
        <a:hlink>
          <a:srgbClr val="4B7D7D"/>
        </a:hlink>
        <a:folHlink>
          <a:srgbClr val="CFE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V03_TIB_PPT_Folienpool_neu_Jan2016.pptx" id="{6D585615-916A-AB49-8E9B-098F2DD4327C}" vid="{B5E30F26-85C2-AF46-B36F-5AD42540BB4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TIB-FIS-Discovery-VIVO-Workshop 2017</Template>
  <TotalTime>0</TotalTime>
  <Words>604</Words>
  <Application>Microsoft Office PowerPoint</Application>
  <PresentationFormat>Bildschirmpräsentation (4:3)</PresentationFormat>
  <Paragraphs>222</Paragraphs>
  <Slides>20</Slides>
  <Notes>19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TIB-FIS-Discovery-VIVO-Workshop 2017</vt:lpstr>
      <vt:lpstr> TIB-FIS-Discovery </vt:lpstr>
      <vt:lpstr>Agenda</vt:lpstr>
      <vt:lpstr>VIVO-Aktivitäten an der TIB Hannover </vt:lpstr>
      <vt:lpstr>VIVO für die TIB: 2 VIVOs  – 1 System </vt:lpstr>
      <vt:lpstr>Projektrahmen und Zielsetzung  TIB-FIS-Discovery</vt:lpstr>
      <vt:lpstr>Arbeiten an der Oberfläche</vt:lpstr>
      <vt:lpstr>Deutsche VIVO-Übersetzung</vt:lpstr>
      <vt:lpstr>Datenschutz</vt:lpstr>
      <vt:lpstr>Prozesse und Verantwortlichkeiten Die großen W-Fragen</vt:lpstr>
      <vt:lpstr>Datenmanagement</vt:lpstr>
      <vt:lpstr>Datenmanagement - OpenRefine</vt:lpstr>
      <vt:lpstr>Datenmanagement - vivo-pump  </vt:lpstr>
      <vt:lpstr>Datenmanagement - vivoUpdate  </vt:lpstr>
      <vt:lpstr>Datenmanagement - Fazit </vt:lpstr>
      <vt:lpstr>KDSF-Komponente im TIB-FIS Discovery  </vt:lpstr>
      <vt:lpstr>TIB-VIVO beta</vt:lpstr>
      <vt:lpstr>Ausblick </vt:lpstr>
      <vt:lpstr>Bildnachweis </vt:lpstr>
      <vt:lpstr>PowerPoint-Präsentation</vt:lpstr>
      <vt:lpstr>MEHR INFORMATIONEN https://vivo.tib.eu/fis</vt:lpstr>
    </vt:vector>
  </TitlesOfParts>
  <Company>TIB/UB Hannover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TIB-FIS-Discovery</dc:title>
  <dc:creator>Team TIB</dc:creator>
  <dc:description>Folienpool erstellt durch BRAINWORXX GmbH 2014</dc:description>
  <cp:lastModifiedBy>Team TIB</cp:lastModifiedBy>
  <cp:revision>147</cp:revision>
  <dcterms:created xsi:type="dcterms:W3CDTF">2017-09-19T15:17:38Z</dcterms:created>
  <dcterms:modified xsi:type="dcterms:W3CDTF">2017-10-02T08:38:10Z</dcterms:modified>
</cp:coreProperties>
</file>