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709" r:id="rId3"/>
    <p:sldMasterId id="2147483684" r:id="rId4"/>
  </p:sldMasterIdLst>
  <p:notesMasterIdLst>
    <p:notesMasterId r:id="rId7"/>
  </p:notesMasterIdLst>
  <p:handoutMasterIdLst>
    <p:handoutMasterId r:id="rId8"/>
  </p:handoutMasterIdLst>
  <p:sldIdLst>
    <p:sldId id="261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mann, Sarah" initials="DS" lastIdx="33" clrIdx="0">
    <p:extLst>
      <p:ext uri="{19B8F6BF-5375-455C-9EA6-DF929625EA0E}">
        <p15:presenceInfo xmlns:p15="http://schemas.microsoft.com/office/powerpoint/2012/main" userId="S-1-5-21-123083176-2087222472-1819828000-136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61" d="100"/>
          <a:sy n="61" d="100"/>
        </p:scale>
        <p:origin x="2405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AED41-C162-4160-A7EA-60779783A95C}" type="datetimeFigureOut">
              <a:rPr lang="de-DE" smtClean="0"/>
              <a:t>12.03.2025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99C6F-4DD1-446B-8D23-EC6BEBF1CD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8691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5FB06-E30B-4D50-B2A4-5DD29BDA389A}" type="datetimeFigureOut">
              <a:rPr lang="de-DE" smtClean="0"/>
              <a:t>12.03.2025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00C1B-FBCD-41D4-B553-8D2B8B0C3C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559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37995"/>
            <a:ext cx="5829300" cy="220458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905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0979707-4193-41CD-BBF0-EB2886A683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3716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0979707-4193-41CD-BBF0-EB2886A683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274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31F784D3-054D-4ADF-A1E8-1F02120EB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3043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31F784D3-054D-4ADF-A1E8-1F02120EB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6199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31F784D3-054D-4ADF-A1E8-1F02120EB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7823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1488" y="2636838"/>
            <a:ext cx="2881312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05200" y="2636838"/>
            <a:ext cx="2881313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31F784D3-054D-4ADF-A1E8-1F02120EB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2964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31F784D3-054D-4ADF-A1E8-1F02120EB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722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31F784D3-054D-4ADF-A1E8-1F02120EB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2905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31F784D3-054D-4ADF-A1E8-1F02120EB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798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31F784D3-054D-4ADF-A1E8-1F02120EB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466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0979707-4193-41CD-BBF0-EB2886A683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855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31F784D3-054D-4ADF-A1E8-1F02120EB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05291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31F784D3-054D-4ADF-A1E8-1F02120EB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4176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08550" y="527050"/>
            <a:ext cx="1477963" cy="8394700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71488" y="527050"/>
            <a:ext cx="4284662" cy="8394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31F784D3-054D-4ADF-A1E8-1F02120EB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80058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1B6C22E-14DB-4B90-A7A1-54548DA9B2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09844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1B6C22E-14DB-4B90-A7A1-54548DA9B2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7250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1B6C22E-14DB-4B90-A7A1-54548DA9B2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2242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1488" y="2636838"/>
            <a:ext cx="2881312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05200" y="2636838"/>
            <a:ext cx="2881313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1B6C22E-14DB-4B90-A7A1-54548DA9B2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882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1B6C22E-14DB-4B90-A7A1-54548DA9B2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25031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1B6C22E-14DB-4B90-A7A1-54548DA9B2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6944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1B6C22E-14DB-4B90-A7A1-54548DA9B2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60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0979707-4193-41CD-BBF0-EB2886A683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347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1B6C22E-14DB-4B90-A7A1-54548DA9B2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1846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1B6C22E-14DB-4B90-A7A1-54548DA9B2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64966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1B6C22E-14DB-4B90-A7A1-54548DA9B2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83125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08550" y="527050"/>
            <a:ext cx="1477963" cy="8394700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71488" y="527050"/>
            <a:ext cx="4284662" cy="8394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1B6C22E-14DB-4B90-A7A1-54548DA9B2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5626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4A88384-9E9F-472F-B386-18C9F739AC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26768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4A88384-9E9F-472F-B386-18C9F739AC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56837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4A88384-9E9F-472F-B386-18C9F739AC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58092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1488" y="2636838"/>
            <a:ext cx="2881312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05200" y="2636838"/>
            <a:ext cx="2881313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4A88384-9E9F-472F-B386-18C9F739AC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697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4A88384-9E9F-472F-B386-18C9F739AC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31879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4A88384-9E9F-472F-B386-18C9F739AC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9453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0979707-4193-41CD-BBF0-EB2886A683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681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232243" y="70992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2618005" y="500483"/>
            <a:ext cx="1543050" cy="527050"/>
          </a:xfrm>
          <a:prstGeom prst="rect">
            <a:avLst/>
          </a:prstGeom>
        </p:spPr>
        <p:txBody>
          <a:bodyPr/>
          <a:lstStyle/>
          <a:p>
            <a:fld id="{14A88384-9E9F-472F-B386-18C9F739A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2105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4A88384-9E9F-472F-B386-18C9F739AC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15316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4A88384-9E9F-472F-B386-18C9F739AC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1375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4A88384-9E9F-472F-B386-18C9F739AC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0348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08550" y="527050"/>
            <a:ext cx="1477963" cy="8394700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71488" y="527050"/>
            <a:ext cx="4284662" cy="8394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14A88384-9E9F-472F-B386-18C9F739AC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1143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738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0979707-4193-41CD-BBF0-EB2886A683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321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0979707-4193-41CD-BBF0-EB2886A683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31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4870" y="261063"/>
            <a:ext cx="2314575" cy="52740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69777" y="261063"/>
            <a:ext cx="1543050" cy="527403"/>
          </a:xfrm>
          <a:prstGeom prst="rect">
            <a:avLst/>
          </a:prstGeom>
        </p:spPr>
        <p:txBody>
          <a:bodyPr/>
          <a:lstStyle/>
          <a:p>
            <a:fld id="{60979707-4193-41CD-BBF0-EB2886A683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057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0979707-4193-41CD-BBF0-EB2886A683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934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Open-Access-Literatur finden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0979707-4193-41CD-BBF0-EB2886A683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62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1.emf"/><Relationship Id="rId26" Type="http://schemas.openxmlformats.org/officeDocument/2006/relationships/image" Target="../media/image8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emf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oleObject" Target="../embeddings/oleObject1.bin"/><Relationship Id="rId25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open-access.network/startseite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hyperlink" Target="https://creativecommons.org/licenses/by/4.0/deed.en" TargetMode="Externa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23" Type="http://schemas.openxmlformats.org/officeDocument/2006/relationships/image" Target="../media/image6.emf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hyperlink" Target="https://open-access.network/services/helpdesk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microsoft.com/office/2007/relationships/hdphoto" Target="../media/hdphoto1.wdp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6" t="199" r="13745" b="16814"/>
          <a:stretch/>
        </p:blipFill>
        <p:spPr>
          <a:xfrm>
            <a:off x="0" y="713510"/>
            <a:ext cx="7078656" cy="9192490"/>
          </a:xfrm>
          <a:prstGeom prst="rect">
            <a:avLst/>
          </a:prstGeom>
        </p:spPr>
      </p:pic>
      <p:sp>
        <p:nvSpPr>
          <p:cNvPr id="22" name="Eine Ecke des Rechtecks schneiden 21"/>
          <p:cNvSpPr/>
          <p:nvPr userDrawn="1"/>
        </p:nvSpPr>
        <p:spPr>
          <a:xfrm rot="10800000" flipH="1">
            <a:off x="533476" y="8021394"/>
            <a:ext cx="5819025" cy="871144"/>
          </a:xfrm>
          <a:prstGeom prst="snip1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605458" y="8103142"/>
            <a:ext cx="2787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aseline="0" dirty="0" err="1" smtClean="0">
                <a:solidFill>
                  <a:schemeClr val="bg1"/>
                </a:solidFill>
              </a:rPr>
              <a:t>For</a:t>
            </a:r>
            <a:r>
              <a:rPr lang="de-DE" sz="1800" baseline="0" dirty="0" smtClean="0">
                <a:solidFill>
                  <a:schemeClr val="bg1"/>
                </a:solidFill>
              </a:rPr>
              <a:t> </a:t>
            </a:r>
            <a:r>
              <a:rPr lang="de-DE" sz="1800" baseline="0" dirty="0" err="1" smtClean="0">
                <a:solidFill>
                  <a:schemeClr val="bg1"/>
                </a:solidFill>
              </a:rPr>
              <a:t>more</a:t>
            </a:r>
            <a:r>
              <a:rPr lang="de-DE" sz="1800" baseline="0" dirty="0" smtClean="0">
                <a:solidFill>
                  <a:schemeClr val="bg1"/>
                </a:solidFill>
              </a:rPr>
              <a:t> </a:t>
            </a:r>
            <a:r>
              <a:rPr lang="de-DE" sz="1800" baseline="0" dirty="0" err="1" smtClean="0">
                <a:solidFill>
                  <a:schemeClr val="bg1"/>
                </a:solidFill>
              </a:rPr>
              <a:t>information</a:t>
            </a:r>
            <a:r>
              <a:rPr lang="de-DE" sz="1800" baseline="0" dirty="0" smtClean="0">
                <a:solidFill>
                  <a:schemeClr val="bg1"/>
                </a:solidFill>
              </a:rPr>
              <a:t> </a:t>
            </a:r>
            <a:r>
              <a:rPr lang="de-DE" sz="1800" baseline="0" dirty="0" err="1" smtClean="0">
                <a:solidFill>
                  <a:schemeClr val="bg1"/>
                </a:solidFill>
              </a:rPr>
              <a:t>visit</a:t>
            </a:r>
            <a:r>
              <a:rPr lang="de-DE" sz="1800" baseline="0" dirty="0" smtClean="0">
                <a:solidFill>
                  <a:schemeClr val="bg1"/>
                </a:solidFill>
              </a:rPr>
              <a:t>:</a:t>
            </a:r>
          </a:p>
          <a:p>
            <a:r>
              <a:rPr lang="de-DE" sz="1800" baseline="0" dirty="0" smtClean="0">
                <a:solidFill>
                  <a:schemeClr val="bg1"/>
                </a:solidFill>
                <a:hlinkClick r:id="rId16"/>
              </a:rPr>
              <a:t>open-</a:t>
            </a:r>
            <a:r>
              <a:rPr lang="de-DE" sz="1800" baseline="0" dirty="0" err="1" smtClean="0">
                <a:solidFill>
                  <a:schemeClr val="bg1"/>
                </a:solidFill>
                <a:hlinkClick r:id="rId16"/>
              </a:rPr>
              <a:t>access.network</a:t>
            </a:r>
            <a:endParaRPr lang="de-DE" sz="1800" baseline="0" dirty="0">
              <a:solidFill>
                <a:schemeClr val="bg1"/>
              </a:solidFill>
            </a:endParaRP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970293348"/>
              </p:ext>
            </p:extLst>
          </p:nvPr>
        </p:nvGraphicFramePr>
        <p:xfrm>
          <a:off x="1475084" y="9199591"/>
          <a:ext cx="646558" cy="462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" name="Acrobat Document" r:id="rId17" imgW="1821145" imgH="1302737" progId="Acrobat.Document.DC">
                  <p:embed/>
                </p:oleObj>
              </mc:Choice>
              <mc:Fallback>
                <p:oleObj name="Acrobat Document" r:id="rId17" imgW="1821145" imgH="1302737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475084" y="9199591"/>
                        <a:ext cx="646558" cy="462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48" y="9253705"/>
            <a:ext cx="638019" cy="414712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239" y="9140038"/>
            <a:ext cx="1059124" cy="655909"/>
          </a:xfrm>
          <a:prstGeom prst="rect">
            <a:avLst/>
          </a:prstGeom>
        </p:spPr>
      </p:pic>
      <p:sp>
        <p:nvSpPr>
          <p:cNvPr id="16" name="Textfeld 15"/>
          <p:cNvSpPr txBox="1"/>
          <p:nvPr userDrawn="1"/>
        </p:nvSpPr>
        <p:spPr>
          <a:xfrm>
            <a:off x="494642" y="8963722"/>
            <a:ext cx="702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Created</a:t>
            </a:r>
            <a:r>
              <a:rPr lang="de-DE" sz="800" baseline="0" dirty="0" smtClean="0">
                <a:solidFill>
                  <a:schemeClr val="tx1"/>
                </a:solidFill>
              </a:rPr>
              <a:t> </a:t>
            </a:r>
            <a:r>
              <a:rPr lang="de-DE" sz="800" baseline="0" dirty="0" err="1" smtClean="0">
                <a:solidFill>
                  <a:schemeClr val="tx1"/>
                </a:solidFill>
              </a:rPr>
              <a:t>by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1387708" y="8976229"/>
            <a:ext cx="882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chemeClr val="tx1"/>
                </a:solidFill>
              </a:rPr>
              <a:t>As </a:t>
            </a:r>
            <a:r>
              <a:rPr lang="de-DE" sz="800" dirty="0" err="1" smtClean="0">
                <a:solidFill>
                  <a:schemeClr val="tx1"/>
                </a:solidFill>
              </a:rPr>
              <a:t>part</a:t>
            </a:r>
            <a:r>
              <a:rPr lang="de-DE" sz="800" baseline="0" dirty="0" smtClean="0">
                <a:solidFill>
                  <a:schemeClr val="tx1"/>
                </a:solidFill>
              </a:rPr>
              <a:t> </a:t>
            </a:r>
            <a:r>
              <a:rPr lang="de-DE" sz="800" baseline="0" dirty="0" err="1" smtClean="0">
                <a:solidFill>
                  <a:schemeClr val="tx1"/>
                </a:solidFill>
              </a:rPr>
              <a:t>of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2236298" y="8987056"/>
            <a:ext cx="874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err="1" smtClean="0">
                <a:solidFill>
                  <a:schemeClr val="tx1"/>
                </a:solidFill>
              </a:rPr>
              <a:t>Funded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by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4" name="Foliennummernplatzhalter 11"/>
          <p:cNvSpPr>
            <a:spLocks noGrp="1"/>
          </p:cNvSpPr>
          <p:nvPr>
            <p:ph type="sldNum" sz="quarter" idx="4"/>
          </p:nvPr>
        </p:nvSpPr>
        <p:spPr>
          <a:xfrm>
            <a:off x="5211854" y="869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108D5-00AE-4299-AEA1-E9404D52912D}" type="slidenum">
              <a:rPr lang="de-DE" smtClean="0"/>
              <a:t>‹Nr.›</a:t>
            </a:fld>
            <a:endParaRPr lang="de-DE"/>
          </a:p>
        </p:txBody>
      </p:sp>
      <p:sp>
        <p:nvSpPr>
          <p:cNvPr id="25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2376968" y="74659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Open-Access-Literatur finden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3349529" y="8106587"/>
            <a:ext cx="564967" cy="700758"/>
          </a:xfrm>
          <a:prstGeom prst="rect">
            <a:avLst/>
          </a:prstGeom>
        </p:spPr>
      </p:pic>
      <p:sp>
        <p:nvSpPr>
          <p:cNvPr id="5" name="Rechteck 4"/>
          <p:cNvSpPr/>
          <p:nvPr userDrawn="1"/>
        </p:nvSpPr>
        <p:spPr>
          <a:xfrm>
            <a:off x="4017592" y="7887699"/>
            <a:ext cx="144583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de-DE" sz="1400" b="0" i="0" u="none" strike="noStrike" baseline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DE" sz="1800" b="0" i="0" u="none" strike="noStrike" baseline="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Questions</a:t>
            </a:r>
            <a:r>
              <a:rPr lang="de-DE" sz="1800" b="0" i="0" u="none" strike="noStrike" baseline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?</a:t>
            </a:r>
          </a:p>
          <a:p>
            <a:r>
              <a:rPr lang="de-DE" sz="1800" b="0" i="0" u="none" strike="noStrike" baseline="0" dirty="0" err="1" smtClean="0">
                <a:solidFill>
                  <a:schemeClr val="bg1"/>
                </a:solidFill>
                <a:latin typeface="Calibri" panose="020F0502020204030204" pitchFamily="34" charset="0"/>
                <a:hlinkClick r:id="rId22"/>
              </a:rPr>
              <a:t>oa.helpdesk</a:t>
            </a:r>
            <a:endParaRPr lang="de-DE" sz="1800" b="0" i="0" u="none" strike="noStrike" baseline="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5528324" y="8109493"/>
            <a:ext cx="560020" cy="683055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3183079" y="8952979"/>
            <a:ext cx="262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800" baseline="0" dirty="0" smtClean="0">
                <a:solidFill>
                  <a:schemeClr val="tx1"/>
                </a:solidFill>
              </a:rPr>
              <a:t>This </a:t>
            </a:r>
            <a:r>
              <a:rPr lang="de-DE" sz="800" baseline="0" dirty="0" err="1" smtClean="0">
                <a:solidFill>
                  <a:schemeClr val="tx1"/>
                </a:solidFill>
              </a:rPr>
              <a:t>work</a:t>
            </a:r>
            <a:r>
              <a:rPr lang="de-DE" sz="800" baseline="0" dirty="0" smtClean="0">
                <a:solidFill>
                  <a:schemeClr val="tx1"/>
                </a:solidFill>
              </a:rPr>
              <a:t> </a:t>
            </a:r>
            <a:r>
              <a:rPr lang="de-DE" sz="800" baseline="0" dirty="0" err="1" smtClean="0">
                <a:solidFill>
                  <a:schemeClr val="tx1"/>
                </a:solidFill>
              </a:rPr>
              <a:t>is</a:t>
            </a:r>
            <a:r>
              <a:rPr lang="de-DE" sz="800" baseline="0" dirty="0" smtClean="0">
                <a:solidFill>
                  <a:schemeClr val="tx1"/>
                </a:solidFill>
              </a:rPr>
              <a:t> </a:t>
            </a:r>
            <a:r>
              <a:rPr lang="de-DE" sz="800" baseline="0" dirty="0" err="1" smtClean="0">
                <a:solidFill>
                  <a:schemeClr val="tx1"/>
                </a:solidFill>
              </a:rPr>
              <a:t>licensed</a:t>
            </a:r>
            <a:r>
              <a:rPr lang="de-DE" sz="800" baseline="0" dirty="0" smtClean="0">
                <a:solidFill>
                  <a:schemeClr val="tx1"/>
                </a:solidFill>
              </a:rPr>
              <a:t> </a:t>
            </a:r>
            <a:r>
              <a:rPr lang="de-DE" sz="800" baseline="0" dirty="0" err="1" smtClean="0">
                <a:solidFill>
                  <a:schemeClr val="tx1"/>
                </a:solidFill>
              </a:rPr>
              <a:t>under</a:t>
            </a:r>
            <a:r>
              <a:rPr lang="de-DE" sz="800" baseline="0" dirty="0" smtClean="0">
                <a:solidFill>
                  <a:schemeClr val="tx1"/>
                </a:solidFill>
              </a:rPr>
              <a:t> </a:t>
            </a:r>
            <a:r>
              <a:rPr lang="de-DE" sz="800" baseline="0" dirty="0" smtClean="0">
                <a:solidFill>
                  <a:schemeClr val="tx1"/>
                </a:solidFill>
                <a:hlinkClick r:id="rId24"/>
              </a:rPr>
              <a:t>Creative </a:t>
            </a:r>
            <a:r>
              <a:rPr lang="de-DE" sz="800" baseline="0" dirty="0" err="1" smtClean="0">
                <a:solidFill>
                  <a:schemeClr val="tx1"/>
                </a:solidFill>
                <a:hlinkClick r:id="rId24"/>
              </a:rPr>
              <a:t>Commons</a:t>
            </a:r>
            <a:r>
              <a:rPr lang="de-DE" sz="800" baseline="0" dirty="0" smtClean="0">
                <a:solidFill>
                  <a:schemeClr val="tx1"/>
                </a:solidFill>
                <a:hlinkClick r:id="rId24"/>
              </a:rPr>
              <a:t> Attribution 4.0 international Lizenz</a:t>
            </a:r>
            <a:r>
              <a:rPr lang="de-DE" sz="800" baseline="0" dirty="0" smtClean="0">
                <a:solidFill>
                  <a:schemeClr val="tx1"/>
                </a:solidFill>
              </a:rPr>
              <a:t>. </a:t>
            </a:r>
            <a:r>
              <a:rPr lang="de-DE" sz="800" baseline="0" dirty="0" err="1" smtClean="0">
                <a:solidFill>
                  <a:schemeClr val="tx1"/>
                </a:solidFill>
              </a:rPr>
              <a:t>Excluding</a:t>
            </a:r>
            <a:r>
              <a:rPr lang="de-DE" sz="800" baseline="0" dirty="0" smtClean="0">
                <a:solidFill>
                  <a:schemeClr val="tx1"/>
                </a:solidFill>
              </a:rPr>
              <a:t> </a:t>
            </a:r>
            <a:r>
              <a:rPr lang="de-DE" sz="800" baseline="0" dirty="0" err="1" smtClean="0">
                <a:solidFill>
                  <a:schemeClr val="tx1"/>
                </a:solidFill>
              </a:rPr>
              <a:t>logos</a:t>
            </a:r>
            <a:r>
              <a:rPr lang="de-DE" sz="800" baseline="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3162496" y="9273841"/>
            <a:ext cx="268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800" b="0" dirty="0" smtClean="0">
                <a:solidFill>
                  <a:schemeClr val="tx1"/>
                </a:solidFill>
                <a:ea typeface="+mn-ea"/>
                <a:cs typeface="+mn-cs"/>
              </a:rPr>
              <a:t>„</a:t>
            </a:r>
            <a:r>
              <a:rPr lang="en-US" sz="800" b="0" dirty="0" smtClean="0">
                <a:solidFill>
                  <a:srgbClr val="000000"/>
                </a:solidFill>
                <a:ea typeface="p22-mackinac-pro" pitchFamily="34" charset="-122"/>
                <a:cs typeface="p22-mackinac-pro" pitchFamily="34" charset="-120"/>
              </a:rPr>
              <a:t>Publishing a Compilation Thesis Open Access – A Quick Guide for</a:t>
            </a:r>
            <a:r>
              <a:rPr lang="en-US" sz="800" b="0" baseline="0" dirty="0" smtClean="0">
                <a:solidFill>
                  <a:srgbClr val="000000"/>
                </a:solidFill>
                <a:ea typeface="p22-mackinac-pro" pitchFamily="34" charset="-122"/>
                <a:cs typeface="p22-mackinac-pro" pitchFamily="34" charset="-120"/>
              </a:rPr>
              <a:t> Ph.D. Candidates</a:t>
            </a:r>
            <a:r>
              <a:rPr lang="de-DE" sz="800" dirty="0" smtClean="0"/>
              <a:t>“, 2024, </a:t>
            </a:r>
            <a:r>
              <a:rPr lang="de-DE" sz="800" dirty="0" smtClean="0">
                <a:hlinkClick r:id="rId24"/>
              </a:rPr>
              <a:t>CC BY 4.0 International</a:t>
            </a:r>
            <a:r>
              <a:rPr lang="de-DE" sz="800" dirty="0" smtClean="0"/>
              <a:t>, Carolin </a:t>
            </a:r>
            <a:r>
              <a:rPr lang="de-DE" sz="800" dirty="0" err="1" smtClean="0"/>
              <a:t>Becklas</a:t>
            </a:r>
            <a:endParaRPr lang="de-DE" dirty="0"/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12" y="9339298"/>
            <a:ext cx="696035" cy="243526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20" y="117420"/>
            <a:ext cx="625313" cy="44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25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1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6" t="199" r="13745" b="16814"/>
          <a:stretch/>
        </p:blipFill>
        <p:spPr>
          <a:xfrm>
            <a:off x="1" y="1298038"/>
            <a:ext cx="6858000" cy="890594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54" y="210309"/>
            <a:ext cx="1132174" cy="809345"/>
          </a:xfrm>
          <a:prstGeom prst="rect">
            <a:avLst/>
          </a:prstGeom>
        </p:spPr>
      </p:pic>
      <p:sp>
        <p:nvSpPr>
          <p:cNvPr id="11" name="Eine Ecke des Rechtecks schneiden 10"/>
          <p:cNvSpPr/>
          <p:nvPr userDrawn="1"/>
        </p:nvSpPr>
        <p:spPr>
          <a:xfrm rot="10800000" flipH="1">
            <a:off x="1763016" y="210308"/>
            <a:ext cx="4519719" cy="809345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97687" y="1788661"/>
            <a:ext cx="2754367" cy="842737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058" y="75483"/>
            <a:ext cx="3403592" cy="104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82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 userDrawn="1"/>
        </p:nvSpPr>
        <p:spPr>
          <a:xfrm>
            <a:off x="5433773" y="0"/>
            <a:ext cx="1424227" cy="12980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1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6" t="199" r="13745" b="16814"/>
          <a:stretch/>
        </p:blipFill>
        <p:spPr>
          <a:xfrm>
            <a:off x="1" y="1298038"/>
            <a:ext cx="6858000" cy="890594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54" y="210309"/>
            <a:ext cx="1132174" cy="809345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9" r="72202" b="46471"/>
          <a:stretch/>
        </p:blipFill>
        <p:spPr>
          <a:xfrm rot="16200000">
            <a:off x="5411775" y="1400870"/>
            <a:ext cx="1304621" cy="145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49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 userDrawn="1"/>
        </p:nvPicPr>
        <p:blipFill rotWithShape="1"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6" t="199" r="13745" b="16814"/>
          <a:stretch/>
        </p:blipFill>
        <p:spPr>
          <a:xfrm>
            <a:off x="0" y="1143001"/>
            <a:ext cx="6858000" cy="8898835"/>
          </a:xfrm>
          <a:prstGeom prst="rect">
            <a:avLst/>
          </a:prstGeom>
        </p:spPr>
      </p:pic>
      <p:sp>
        <p:nvSpPr>
          <p:cNvPr id="13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2117419" y="283508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Eine kumulative Dissertation Open Access veröffentlichen – Ein Quick-Guide für Promovierende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76" y="187677"/>
            <a:ext cx="1132174" cy="809345"/>
          </a:xfrm>
          <a:prstGeom prst="rect">
            <a:avLst/>
          </a:prstGeom>
        </p:spPr>
      </p:pic>
      <p:sp>
        <p:nvSpPr>
          <p:cNvPr id="16" name="Rechteck 15"/>
          <p:cNvSpPr/>
          <p:nvPr userDrawn="1"/>
        </p:nvSpPr>
        <p:spPr>
          <a:xfrm>
            <a:off x="5591333" y="0"/>
            <a:ext cx="1266667" cy="1143001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9" r="72202" b="46471"/>
          <a:stretch/>
        </p:blipFill>
        <p:spPr>
          <a:xfrm rot="16200000">
            <a:off x="5651861" y="-63137"/>
            <a:ext cx="1143001" cy="126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543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ervice.tib.eu/bison/" TargetMode="External"/><Relationship Id="rId2" Type="http://schemas.openxmlformats.org/officeDocument/2006/relationships/hyperlink" Target="https://creativecommons.org/share-your-work/cclicenses/" TargetMode="Externa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85962" y="1351031"/>
            <a:ext cx="6104282" cy="564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94"/>
              </a:lnSpc>
            </a:pPr>
            <a:r>
              <a:rPr lang="en-US" b="1" dirty="0" smtClean="0">
                <a:solidFill>
                  <a:srgbClr val="000000"/>
                </a:solidFill>
                <a:ea typeface="p22-mackinac-pro" pitchFamily="34" charset="-122"/>
                <a:cs typeface="p22-mackinac-pro" pitchFamily="34" charset="-120"/>
              </a:rPr>
              <a:t>Publishing a Compilation </a:t>
            </a:r>
            <a:r>
              <a:rPr lang="en-US" b="1" dirty="0">
                <a:solidFill>
                  <a:srgbClr val="000000"/>
                </a:solidFill>
                <a:ea typeface="p22-mackinac-pro" pitchFamily="34" charset="-122"/>
                <a:cs typeface="p22-mackinac-pro" pitchFamily="34" charset="-120"/>
              </a:rPr>
              <a:t>T</a:t>
            </a:r>
            <a:r>
              <a:rPr lang="en-US" b="1" dirty="0" smtClean="0">
                <a:solidFill>
                  <a:srgbClr val="000000"/>
                </a:solidFill>
                <a:ea typeface="p22-mackinac-pro" pitchFamily="34" charset="-122"/>
                <a:cs typeface="p22-mackinac-pro" pitchFamily="34" charset="-120"/>
              </a:rPr>
              <a:t>hesis Open Access – A Quick Guide for Ph.D. Candidates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485962" y="2123436"/>
            <a:ext cx="5941017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 </a:t>
            </a:r>
            <a:r>
              <a:rPr lang="en-US" sz="1200" dirty="0" smtClean="0"/>
              <a:t>compilation </a:t>
            </a:r>
            <a:r>
              <a:rPr lang="en-US" sz="1200" dirty="0"/>
              <a:t>thesis consists of a number of scientific articles that have already been published or are in the process of being published. </a:t>
            </a:r>
            <a:r>
              <a:rPr lang="en-US" sz="1200" dirty="0" smtClean="0"/>
              <a:t>Republishing already published articles as part of your compilation thesis raises important questions:</a:t>
            </a:r>
          </a:p>
          <a:p>
            <a:endParaRPr lang="de-DE" sz="1200" b="1" dirty="0"/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/>
              <a:t>Do </a:t>
            </a:r>
            <a:r>
              <a:rPr lang="en-US" sz="1400" b="1" dirty="0"/>
              <a:t>you have </a:t>
            </a:r>
            <a:r>
              <a:rPr lang="en-US" sz="1400" b="1" dirty="0" smtClean="0"/>
              <a:t>the rights to republish your articles?</a:t>
            </a:r>
          </a:p>
          <a:p>
            <a:endParaRPr lang="en-US" sz="1400" b="1" dirty="0" smtClean="0"/>
          </a:p>
          <a:p>
            <a:r>
              <a:rPr lang="en-US" sz="1200" dirty="0"/>
              <a:t>To answer this, you need to revisit your publishing agreement to identify the rights </a:t>
            </a:r>
            <a:r>
              <a:rPr lang="en-US" sz="1200" dirty="0" smtClean="0"/>
              <a:t>you have </a:t>
            </a:r>
            <a:r>
              <a:rPr lang="en-US" sz="1200" dirty="0"/>
              <a:t>granted to the publisher or editors</a:t>
            </a:r>
            <a:r>
              <a:rPr lang="en-US" sz="1200" dirty="0" smtClean="0"/>
              <a:t>. </a:t>
            </a:r>
            <a:r>
              <a:rPr lang="en-US" sz="1200" dirty="0"/>
              <a:t>If the contract is not at hand, contact the publisher or consult the library team at your institution</a:t>
            </a:r>
            <a:r>
              <a:rPr lang="en-US" sz="1200" dirty="0" smtClean="0"/>
              <a:t>.</a:t>
            </a:r>
          </a:p>
          <a:p>
            <a:endParaRPr lang="de-DE" sz="1200" dirty="0"/>
          </a:p>
          <a:p>
            <a:r>
              <a:rPr lang="de-DE" sz="1200" b="1" dirty="0" smtClean="0"/>
              <a:t>Non-</a:t>
            </a:r>
            <a:r>
              <a:rPr lang="de-DE" sz="1200" b="1" dirty="0" err="1" smtClean="0"/>
              <a:t>exclusive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licence</a:t>
            </a:r>
            <a:r>
              <a:rPr lang="de-DE" sz="1200" b="1" dirty="0" smtClean="0"/>
              <a:t>:</a:t>
            </a:r>
            <a:endParaRPr lang="de-DE" sz="1200" b="1" dirty="0"/>
          </a:p>
          <a:p>
            <a:pPr lvl="1"/>
            <a:r>
              <a:rPr lang="en-US" sz="1200" dirty="0"/>
              <a:t>If you have published your work in open-access publications, ideally, you have only granted a non-exclusive license to the publisher. This means the publisher obtains only the necessary rights for publication, while you retain all other </a:t>
            </a:r>
            <a:r>
              <a:rPr lang="en-US" sz="1200" dirty="0" smtClean="0"/>
              <a:t>rights. The </a:t>
            </a:r>
            <a:r>
              <a:rPr lang="en-US" sz="1200" dirty="0"/>
              <a:t>license identifies your </a:t>
            </a:r>
            <a:r>
              <a:rPr lang="en-US" sz="1200" dirty="0" smtClean="0"/>
              <a:t>publication’s open access </a:t>
            </a:r>
            <a:r>
              <a:rPr lang="en-US" sz="1200" dirty="0"/>
              <a:t>status, with </a:t>
            </a:r>
            <a:r>
              <a:rPr lang="en-US" sz="1200" dirty="0">
                <a:hlinkClick r:id="rId2"/>
              </a:rPr>
              <a:t>Creative Commons licenses </a:t>
            </a:r>
            <a:r>
              <a:rPr lang="en-US" sz="1200" dirty="0"/>
              <a:t>being the most </a:t>
            </a:r>
            <a:r>
              <a:rPr lang="en-US" sz="1200" dirty="0" smtClean="0"/>
              <a:t>prevalent. Republishing your work is </a:t>
            </a:r>
            <a:r>
              <a:rPr lang="en-US" sz="1200" dirty="0"/>
              <a:t>usually not a problem in this case. Hence, </a:t>
            </a:r>
            <a:r>
              <a:rPr lang="en-US" sz="1200" dirty="0" smtClean="0"/>
              <a:t>it</a:t>
            </a:r>
            <a:r>
              <a:rPr lang="en-US" sz="1200" dirty="0"/>
              <a:t> </a:t>
            </a:r>
            <a:r>
              <a:rPr lang="en-US" sz="1200" dirty="0" smtClean="0"/>
              <a:t>is </a:t>
            </a:r>
            <a:r>
              <a:rPr lang="en-US" sz="1200" dirty="0"/>
              <a:t>highly recommended to opt for </a:t>
            </a:r>
            <a:r>
              <a:rPr lang="en-US" sz="1200" dirty="0" smtClean="0"/>
              <a:t>open access </a:t>
            </a:r>
            <a:r>
              <a:rPr lang="en-US" sz="1200" dirty="0"/>
              <a:t>publication where </a:t>
            </a:r>
            <a:r>
              <a:rPr lang="en-US" sz="1200" dirty="0" smtClean="0"/>
              <a:t>possible. The </a:t>
            </a:r>
            <a:r>
              <a:rPr lang="en-US" sz="1200" dirty="0"/>
              <a:t>free tool </a:t>
            </a:r>
            <a:r>
              <a:rPr lang="en-US" sz="1200" dirty="0">
                <a:hlinkClick r:id="rId3"/>
              </a:rPr>
              <a:t>B!SON</a:t>
            </a:r>
            <a:r>
              <a:rPr lang="en-US" sz="1200" dirty="0"/>
              <a:t> helps you to find suitable o</a:t>
            </a:r>
            <a:r>
              <a:rPr lang="en-US" sz="1200" dirty="0" smtClean="0"/>
              <a:t>pen access </a:t>
            </a:r>
            <a:r>
              <a:rPr lang="en-US" sz="1200" dirty="0"/>
              <a:t>journals for your research</a:t>
            </a:r>
            <a:r>
              <a:rPr lang="en-US" sz="1200" dirty="0" smtClean="0"/>
              <a:t>.</a:t>
            </a:r>
            <a:endParaRPr lang="de-DE" sz="1400" dirty="0"/>
          </a:p>
          <a:p>
            <a:pPr lvl="1"/>
            <a:endParaRPr lang="en-US" sz="1200" dirty="0"/>
          </a:p>
          <a:p>
            <a:r>
              <a:rPr lang="de-DE" sz="1200" b="1" dirty="0" err="1" smtClean="0"/>
              <a:t>Exclusive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licence</a:t>
            </a:r>
            <a:r>
              <a:rPr lang="de-DE" sz="1200" b="1" dirty="0" smtClean="0"/>
              <a:t>:</a:t>
            </a:r>
            <a:endParaRPr lang="de-DE" sz="1200" b="1" dirty="0"/>
          </a:p>
          <a:p>
            <a:pPr lvl="1"/>
            <a:r>
              <a:rPr lang="en-US" sz="1200" dirty="0"/>
              <a:t>If you </a:t>
            </a:r>
            <a:r>
              <a:rPr lang="en-US" sz="1200" dirty="0" smtClean="0"/>
              <a:t>have not </a:t>
            </a:r>
            <a:r>
              <a:rPr lang="en-US" sz="1200" dirty="0"/>
              <a:t>made your articles available through open access, </a:t>
            </a:r>
            <a:r>
              <a:rPr lang="en-US" sz="1200" dirty="0" smtClean="0"/>
              <a:t>you will </a:t>
            </a:r>
            <a:r>
              <a:rPr lang="en-US" sz="1200" dirty="0"/>
              <a:t>need to get the </a:t>
            </a:r>
            <a:r>
              <a:rPr lang="en-US" sz="1200" dirty="0" smtClean="0"/>
              <a:t>publisher’s </a:t>
            </a:r>
            <a:r>
              <a:rPr lang="en-US" sz="1200" dirty="0"/>
              <a:t>permission to include them in your compilation thesis. </a:t>
            </a:r>
            <a:endParaRPr lang="en-US" sz="1200" dirty="0" smtClean="0"/>
          </a:p>
          <a:p>
            <a:pPr lvl="1"/>
            <a:endParaRPr lang="en-US" sz="1200" dirty="0"/>
          </a:p>
          <a:p>
            <a:pPr lvl="1"/>
            <a:r>
              <a:rPr lang="en-US" sz="1200" dirty="0" smtClean="0"/>
              <a:t>In this case, another important question emerges:</a:t>
            </a:r>
          </a:p>
          <a:p>
            <a:pPr lvl="1"/>
            <a:endParaRPr lang="en-US" sz="1200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en-US" sz="1400" b="1" dirty="0"/>
              <a:t>What are the </a:t>
            </a:r>
            <a:r>
              <a:rPr lang="en-US" sz="1400" b="1" dirty="0" smtClean="0"/>
              <a:t>publisher’s </a:t>
            </a:r>
            <a:r>
              <a:rPr lang="en-US" sz="1400" b="1" dirty="0"/>
              <a:t>conditions for republishing the original article</a:t>
            </a:r>
            <a:r>
              <a:rPr lang="en-US" sz="1400" b="1" dirty="0" smtClean="0"/>
              <a:t>?</a:t>
            </a:r>
          </a:p>
          <a:p>
            <a:endParaRPr lang="en-US" sz="1400" b="1" dirty="0" smtClean="0"/>
          </a:p>
          <a:p>
            <a:r>
              <a:rPr lang="de-DE" sz="1200" b="1" dirty="0" err="1"/>
              <a:t>To</a:t>
            </a:r>
            <a:r>
              <a:rPr lang="de-DE" sz="1200" b="1" dirty="0"/>
              <a:t> </a:t>
            </a:r>
            <a:r>
              <a:rPr lang="de-DE" sz="1200" b="1" dirty="0" err="1" smtClean="0"/>
              <a:t>determine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this</a:t>
            </a:r>
            <a:r>
              <a:rPr lang="de-DE" sz="1200" b="1" dirty="0" smtClean="0"/>
              <a:t>: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200" dirty="0" smtClean="0"/>
              <a:t>Take a </a:t>
            </a:r>
            <a:r>
              <a:rPr lang="en-US" sz="1200" dirty="0"/>
              <a:t>look at the publishing agreement and the </a:t>
            </a:r>
            <a:r>
              <a:rPr lang="en-US" sz="1200" dirty="0" smtClean="0"/>
              <a:t>publisher’s </a:t>
            </a:r>
            <a:r>
              <a:rPr lang="en-US" sz="1200" dirty="0"/>
              <a:t>website to understand their republication policies (also sometimes referred to as </a:t>
            </a:r>
            <a:r>
              <a:rPr lang="en-US" sz="1200" dirty="0" smtClean="0"/>
              <a:t>“self-archiving”).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200" dirty="0" smtClean="0"/>
              <a:t>If </a:t>
            </a:r>
            <a:r>
              <a:rPr lang="en-US" sz="1200" dirty="0"/>
              <a:t>the </a:t>
            </a:r>
            <a:r>
              <a:rPr lang="en-US" sz="1200" dirty="0" smtClean="0"/>
              <a:t>information you need is not </a:t>
            </a:r>
            <a:r>
              <a:rPr lang="en-US" sz="1200" dirty="0"/>
              <a:t>available or </a:t>
            </a:r>
            <a:r>
              <a:rPr lang="en-US" sz="1200" dirty="0" smtClean="0"/>
              <a:t>is unclear, </a:t>
            </a:r>
            <a:r>
              <a:rPr lang="en-US" sz="1200" dirty="0"/>
              <a:t>reach out to the publisher directly. They will be able to clarify the conditions that apply specifically to your situation</a:t>
            </a:r>
            <a:r>
              <a:rPr lang="en-US" sz="1200" dirty="0" smtClean="0"/>
              <a:t>. 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200" dirty="0"/>
              <a:t>Once </a:t>
            </a:r>
            <a:r>
              <a:rPr lang="en-US" sz="1200" dirty="0" smtClean="0"/>
              <a:t>you have </a:t>
            </a:r>
            <a:r>
              <a:rPr lang="en-US" sz="1200" dirty="0"/>
              <a:t>secured permission from the publisher, make sure to </a:t>
            </a:r>
            <a:r>
              <a:rPr lang="en-US" sz="1200" dirty="0" smtClean="0"/>
              <a:t>store </a:t>
            </a:r>
            <a:r>
              <a:rPr lang="en-US" sz="1200" dirty="0"/>
              <a:t>it safely for later reference.</a:t>
            </a:r>
            <a:endParaRPr lang="de-DE" sz="1200" dirty="0"/>
          </a:p>
          <a:p>
            <a:endParaRPr lang="de-DE" sz="1200" b="1" dirty="0">
              <a:cs typeface="Arial" panose="020B060402020202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6426979" y="761909"/>
            <a:ext cx="326531" cy="363583"/>
          </a:xfrm>
        </p:spPr>
        <p:txBody>
          <a:bodyPr/>
          <a:lstStyle/>
          <a:p>
            <a:fld id="{14A88384-9E9F-472F-B386-18C9F739ACCD}" type="slidenum">
              <a:rPr lang="de-DE" sz="1200" smtClean="0">
                <a:solidFill>
                  <a:schemeClr val="bg2">
                    <a:lumMod val="50000"/>
                  </a:schemeClr>
                </a:solidFill>
              </a:rPr>
              <a:t>1</a:t>
            </a:fld>
            <a:endParaRPr lang="de-DE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1" y="4776383"/>
            <a:ext cx="289240" cy="28924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11" y="6256456"/>
            <a:ext cx="354620" cy="35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6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11"/>
          <p:cNvSpPr txBox="1">
            <a:spLocks/>
          </p:cNvSpPr>
          <p:nvPr/>
        </p:nvSpPr>
        <p:spPr>
          <a:xfrm>
            <a:off x="5211854" y="869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8108D5-00AE-4299-AEA1-E9404D52912D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Fußzeilenplatzhalter 12"/>
          <p:cNvSpPr>
            <a:spLocks noGrp="1"/>
          </p:cNvSpPr>
          <p:nvPr>
            <p:ph type="ftr" sz="quarter" idx="4294967295"/>
          </p:nvPr>
        </p:nvSpPr>
        <p:spPr>
          <a:xfrm>
            <a:off x="1799315" y="86900"/>
            <a:ext cx="357517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lnSpc>
                <a:spcPts val="1794"/>
              </a:lnSpc>
            </a:pP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ea typeface="p22-mackinac-pro" pitchFamily="34" charset="-122"/>
                <a:cs typeface="p22-mackinac-pro" pitchFamily="34" charset="-120"/>
              </a:rPr>
              <a:t>Publishing a Compilation </a:t>
            </a:r>
            <a:r>
              <a:rPr lang="en-US" sz="1100" b="1" dirty="0" smtClean="0">
                <a:solidFill>
                  <a:schemeClr val="bg1">
                    <a:lumMod val="50000"/>
                  </a:schemeClr>
                </a:solidFill>
                <a:ea typeface="p22-mackinac-pro" pitchFamily="34" charset="-122"/>
                <a:cs typeface="p22-mackinac-pro" pitchFamily="34" charset="-120"/>
              </a:rPr>
              <a:t>Thesis Open Access 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ea typeface="p22-mackinac-pro" pitchFamily="34" charset="-122"/>
                <a:cs typeface="p22-mackinac-pro" pitchFamily="34" charset="-120"/>
              </a:rPr>
              <a:t>– A Quick Guide for </a:t>
            </a:r>
            <a:r>
              <a:rPr lang="en-US" sz="1100" b="1" dirty="0" smtClean="0">
                <a:solidFill>
                  <a:schemeClr val="bg1">
                    <a:lumMod val="50000"/>
                  </a:schemeClr>
                </a:solidFill>
                <a:ea typeface="p22-mackinac-pro" pitchFamily="34" charset="-122"/>
                <a:cs typeface="p22-mackinac-pro" pitchFamily="34" charset="-120"/>
              </a:rPr>
              <a:t>Ph.D. 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ea typeface="p22-mackinac-pro" pitchFamily="34" charset="-122"/>
                <a:cs typeface="p22-mackinac-pro" pitchFamily="34" charset="-120"/>
              </a:rPr>
              <a:t>Candidates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31303" y="788565"/>
            <a:ext cx="63111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Your Checklist for a Successful Open Access Publication of Your </a:t>
            </a:r>
            <a:r>
              <a:rPr lang="en-US" b="1" dirty="0" smtClean="0"/>
              <a:t>Compilation Thesis</a:t>
            </a:r>
            <a:r>
              <a:rPr lang="de-DE" b="1" dirty="0" smtClean="0"/>
              <a:t>:</a:t>
            </a:r>
            <a:endParaRPr lang="de-DE" b="1" dirty="0"/>
          </a:p>
          <a:p>
            <a:endParaRPr lang="de-DE" sz="140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392893"/>
              </p:ext>
            </p:extLst>
          </p:nvPr>
        </p:nvGraphicFramePr>
        <p:xfrm>
          <a:off x="546808" y="1496453"/>
          <a:ext cx="5941600" cy="5608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72405">
                  <a:extLst>
                    <a:ext uri="{9D8B030D-6E8A-4147-A177-3AD203B41FA5}">
                      <a16:colId xmlns:a16="http://schemas.microsoft.com/office/drawing/2014/main" val="2965367843"/>
                    </a:ext>
                  </a:extLst>
                </a:gridCol>
                <a:gridCol w="5569195">
                  <a:extLst>
                    <a:ext uri="{9D8B030D-6E8A-4147-A177-3AD203B41FA5}">
                      <a16:colId xmlns:a16="http://schemas.microsoft.com/office/drawing/2014/main" val="3339204425"/>
                    </a:ext>
                  </a:extLst>
                </a:gridCol>
              </a:tblGrid>
              <a:tr h="974163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 err="1" smtClean="0"/>
                        <a:t>Article</a:t>
                      </a:r>
                      <a:r>
                        <a:rPr lang="de-DE" sz="1200" b="1" dirty="0" smtClean="0"/>
                        <a:t> 1</a:t>
                      </a:r>
                      <a:r>
                        <a:rPr lang="de-DE" sz="1200" dirty="0" smtClean="0"/>
                        <a:t>: </a:t>
                      </a:r>
                    </a:p>
                    <a:p>
                      <a:r>
                        <a:rPr lang="en-US" sz="1200" dirty="0" smtClean="0"/>
                        <a:t>I can include my article in the dissertation</a:t>
                      </a:r>
                      <a:endParaRPr lang="de-DE" sz="1200" dirty="0" smtClean="0"/>
                    </a:p>
                    <a:p>
                      <a:r>
                        <a:rPr lang="de-DE" sz="1200" dirty="0" smtClean="0"/>
                        <a:t>o   </a:t>
                      </a:r>
                      <a:r>
                        <a:rPr lang="en-US" sz="1200" dirty="0" smtClean="0"/>
                        <a:t>because the open access license permits it</a:t>
                      </a:r>
                    </a:p>
                    <a:p>
                      <a:r>
                        <a:rPr lang="de-DE" sz="1200" dirty="0" smtClean="0"/>
                        <a:t>o   </a:t>
                      </a:r>
                      <a:r>
                        <a:rPr lang="en-US" sz="1200" dirty="0" smtClean="0"/>
                        <a:t>because the publisher has granted their consent. Date and condition, if applicable</a:t>
                      </a:r>
                      <a:r>
                        <a:rPr lang="de-DE" sz="1200" dirty="0" smtClean="0"/>
                        <a:t>: _________________________________________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9431460"/>
                  </a:ext>
                </a:extLst>
              </a:tr>
              <a:tr h="97416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 err="1" smtClean="0"/>
                        <a:t>Article</a:t>
                      </a:r>
                      <a:r>
                        <a:rPr lang="de-DE" sz="1200" b="1" dirty="0" smtClean="0"/>
                        <a:t> 2</a:t>
                      </a:r>
                      <a:r>
                        <a:rPr lang="de-DE" sz="1200" dirty="0" smtClean="0"/>
                        <a:t>: </a:t>
                      </a:r>
                    </a:p>
                    <a:p>
                      <a:r>
                        <a:rPr lang="en-US" sz="1200" dirty="0" smtClean="0"/>
                        <a:t>I can include my article in the dissertation</a:t>
                      </a:r>
                      <a:endParaRPr lang="de-DE" sz="12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/>
                        <a:t>o   </a:t>
                      </a:r>
                      <a:r>
                        <a:rPr lang="en-US" sz="1200" dirty="0" smtClean="0"/>
                        <a:t>because the open access license permits it</a:t>
                      </a:r>
                      <a:endParaRPr lang="de-DE" sz="1200" dirty="0" smtClean="0"/>
                    </a:p>
                    <a:p>
                      <a:r>
                        <a:rPr lang="de-DE" sz="1200" dirty="0" smtClean="0"/>
                        <a:t>o   </a:t>
                      </a:r>
                      <a:r>
                        <a:rPr lang="en-US" sz="1200" dirty="0" smtClean="0"/>
                        <a:t>because the publisher has granted their consent. Date and condition, if applicable</a:t>
                      </a:r>
                      <a:r>
                        <a:rPr lang="de-DE" sz="1200" dirty="0" smtClean="0"/>
                        <a:t>: </a:t>
                      </a:r>
                    </a:p>
                    <a:p>
                      <a:r>
                        <a:rPr lang="de-DE" sz="1200" dirty="0" smtClean="0"/>
                        <a:t>_________________________________________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5100930"/>
                  </a:ext>
                </a:extLst>
              </a:tr>
              <a:tr h="97416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 err="1" smtClean="0"/>
                        <a:t>Article</a:t>
                      </a:r>
                      <a:r>
                        <a:rPr lang="de-DE" sz="1200" b="1" dirty="0" smtClean="0"/>
                        <a:t> 3</a:t>
                      </a:r>
                      <a:r>
                        <a:rPr lang="de-DE" sz="1200" dirty="0" smtClean="0"/>
                        <a:t>:</a:t>
                      </a:r>
                    </a:p>
                    <a:p>
                      <a:r>
                        <a:rPr lang="en-US" sz="1200" dirty="0" smtClean="0"/>
                        <a:t>I can include my article in the dissertation</a:t>
                      </a:r>
                      <a:r>
                        <a:rPr lang="de-DE" sz="1200" dirty="0" smtClean="0"/>
                        <a:t>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/>
                        <a:t>o   </a:t>
                      </a:r>
                      <a:r>
                        <a:rPr lang="en-US" sz="1200" dirty="0" smtClean="0"/>
                        <a:t>because the open access license permits it</a:t>
                      </a:r>
                      <a:endParaRPr lang="de-DE" sz="1200" dirty="0" smtClean="0"/>
                    </a:p>
                    <a:p>
                      <a:r>
                        <a:rPr lang="de-DE" sz="1200" dirty="0" smtClean="0"/>
                        <a:t>o   </a:t>
                      </a:r>
                      <a:r>
                        <a:rPr lang="en-US" sz="1200" dirty="0" smtClean="0"/>
                        <a:t>because the publisher has granted their consent. Date and condition, if applicable</a:t>
                      </a:r>
                      <a:r>
                        <a:rPr lang="de-DE" sz="1200" dirty="0" smtClean="0"/>
                        <a:t>: ________________________________________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267361"/>
                  </a:ext>
                </a:extLst>
              </a:tr>
              <a:tr h="97416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 err="1" smtClean="0"/>
                        <a:t>Article</a:t>
                      </a:r>
                      <a:r>
                        <a:rPr lang="de-DE" sz="1200" b="1" dirty="0" smtClean="0"/>
                        <a:t> 4</a:t>
                      </a:r>
                      <a:r>
                        <a:rPr lang="de-DE" sz="1200" dirty="0" smtClean="0"/>
                        <a:t>: </a:t>
                      </a:r>
                    </a:p>
                    <a:p>
                      <a:r>
                        <a:rPr lang="en-US" sz="1200" dirty="0" smtClean="0"/>
                        <a:t>I can include my article in the dissertation</a:t>
                      </a:r>
                      <a:endParaRPr lang="de-DE" sz="12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/>
                        <a:t>o  </a:t>
                      </a:r>
                      <a:r>
                        <a:rPr lang="en-US" sz="1200" dirty="0" smtClean="0"/>
                        <a:t>because the open access license permits it</a:t>
                      </a:r>
                      <a:endParaRPr lang="de-DE" sz="1200" dirty="0" smtClean="0"/>
                    </a:p>
                    <a:p>
                      <a:r>
                        <a:rPr lang="de-DE" sz="1200" dirty="0" smtClean="0"/>
                        <a:t>o  </a:t>
                      </a:r>
                      <a:r>
                        <a:rPr lang="en-US" sz="1200" dirty="0" smtClean="0"/>
                        <a:t>because the publisher has granted their consent. Date and condition, if applicable</a:t>
                      </a:r>
                      <a:r>
                        <a:rPr lang="de-DE" sz="1200" dirty="0" smtClean="0"/>
                        <a:t>: </a:t>
                      </a:r>
                    </a:p>
                    <a:p>
                      <a:r>
                        <a:rPr lang="de-DE" sz="1200" dirty="0" smtClean="0"/>
                        <a:t>_________________________________________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811075"/>
                  </a:ext>
                </a:extLst>
              </a:tr>
              <a:tr h="28782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All </a:t>
                      </a:r>
                      <a:r>
                        <a:rPr lang="de-DE" sz="1200" dirty="0" err="1" smtClean="0"/>
                        <a:t>pages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err="1" smtClean="0"/>
                        <a:t>are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err="1" smtClean="0"/>
                        <a:t>numbered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71947"/>
                  </a:ext>
                </a:extLst>
              </a:tr>
              <a:tr h="287821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Table of Contents and List of Figures are included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325282"/>
                  </a:ext>
                </a:extLst>
              </a:tr>
              <a:tr h="298952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 smtClean="0"/>
                        <a:t>All publications comprising the dissertation are properly cited (including DOI)</a:t>
                      </a:r>
                      <a:endParaRPr lang="de-DE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259571"/>
                  </a:ext>
                </a:extLst>
              </a:tr>
              <a:tr h="287821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The cover page meets the requirements</a:t>
                      </a:r>
                      <a:endParaRPr lang="de-DE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123399"/>
                  </a:ext>
                </a:extLst>
              </a:tr>
              <a:tr h="394948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The associated research data is published in an appropriate research data repository</a:t>
                      </a:r>
                      <a:endParaRPr lang="de-DE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965394"/>
                  </a:ext>
                </a:extLst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461587" y="7274511"/>
            <a:ext cx="6112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Still have questions? </a:t>
            </a:r>
          </a:p>
          <a:p>
            <a:r>
              <a:rPr lang="en-US" sz="1200" dirty="0" smtClean="0"/>
              <a:t>The </a:t>
            </a:r>
            <a:r>
              <a:rPr lang="en-US" sz="1200" dirty="0"/>
              <a:t>staff at your university library will be happy to assist </a:t>
            </a:r>
            <a:r>
              <a:rPr lang="en-US" sz="1200" dirty="0" smtClean="0"/>
              <a:t>you.</a:t>
            </a:r>
          </a:p>
          <a:p>
            <a:r>
              <a:rPr lang="en-US" sz="1200" dirty="0" smtClean="0"/>
              <a:t>Best </a:t>
            </a:r>
            <a:r>
              <a:rPr lang="en-US" sz="1200" dirty="0"/>
              <a:t>of luck with your dissertation publication</a:t>
            </a:r>
            <a:r>
              <a:rPr lang="en-US" sz="1200" dirty="0" smtClean="0"/>
              <a:t>!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887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tzte Seite">
  <a:themeElements>
    <a:clrScheme name="Benutzerdefiniert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87196"/>
      </a:accent1>
      <a:accent2>
        <a:srgbClr val="510896"/>
      </a:accent2>
      <a:accent3>
        <a:srgbClr val="082A96"/>
      </a:accent3>
      <a:accent4>
        <a:srgbClr val="25BDF4"/>
      </a:accent4>
      <a:accent5>
        <a:srgbClr val="0B9DD0"/>
      </a:accent5>
      <a:accent6>
        <a:srgbClr val="960871"/>
      </a:accent6>
      <a:hlink>
        <a:srgbClr val="44C5F4"/>
      </a:hlink>
      <a:folHlink>
        <a:srgbClr val="0B9D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el">
  <a:themeElements>
    <a:clrScheme name="oa.network_links_wei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87196"/>
      </a:accent1>
      <a:accent2>
        <a:srgbClr val="510896"/>
      </a:accent2>
      <a:accent3>
        <a:srgbClr val="082A96"/>
      </a:accent3>
      <a:accent4>
        <a:srgbClr val="25BDF4"/>
      </a:accent4>
      <a:accent5>
        <a:srgbClr val="0B9DD0"/>
      </a:accent5>
      <a:accent6>
        <a:srgbClr val="960871"/>
      </a:accent6>
      <a:hlink>
        <a:srgbClr val="FFFFFF"/>
      </a:hlink>
      <a:folHlink>
        <a:srgbClr val="0B9D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itel2">
  <a:themeElements>
    <a:clrScheme name="oa.network_links_schwarz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87196"/>
      </a:accent1>
      <a:accent2>
        <a:srgbClr val="510896"/>
      </a:accent2>
      <a:accent3>
        <a:srgbClr val="082A96"/>
      </a:accent3>
      <a:accent4>
        <a:srgbClr val="25BDF4"/>
      </a:accent4>
      <a:accent5>
        <a:srgbClr val="0B9DD0"/>
      </a:accent5>
      <a:accent6>
        <a:srgbClr val="960871"/>
      </a:accent6>
      <a:hlink>
        <a:srgbClr val="000000"/>
      </a:hlink>
      <a:folHlink>
        <a:srgbClr val="0B9D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STandardseite">
  <a:themeElements>
    <a:clrScheme name="oa.network_links_schwarz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87196"/>
      </a:accent1>
      <a:accent2>
        <a:srgbClr val="510896"/>
      </a:accent2>
      <a:accent3>
        <a:srgbClr val="082A96"/>
      </a:accent3>
      <a:accent4>
        <a:srgbClr val="25BDF4"/>
      </a:accent4>
      <a:accent5>
        <a:srgbClr val="0B9DD0"/>
      </a:accent5>
      <a:accent6>
        <a:srgbClr val="960871"/>
      </a:accent6>
      <a:hlink>
        <a:srgbClr val="000000"/>
      </a:hlink>
      <a:folHlink>
        <a:srgbClr val="0B9D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608</Words>
  <Application>Microsoft Office PowerPoint</Application>
  <PresentationFormat>A4-Papier (210 x 297 mm)</PresentationFormat>
  <Paragraphs>51</Paragraphs>
  <Slides>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4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p22-mackinac-pro</vt:lpstr>
      <vt:lpstr>Letzte Seite</vt:lpstr>
      <vt:lpstr>Titel</vt:lpstr>
      <vt:lpstr>Titel2</vt:lpstr>
      <vt:lpstr>STandardseite</vt:lpstr>
      <vt:lpstr>Acrobat Document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Julian Schima</dc:creator>
  <cp:lastModifiedBy>Klatte, Silke</cp:lastModifiedBy>
  <cp:revision>107</cp:revision>
  <dcterms:created xsi:type="dcterms:W3CDTF">2024-05-29T08:22:49Z</dcterms:created>
  <dcterms:modified xsi:type="dcterms:W3CDTF">2025-03-12T13:24:39Z</dcterms:modified>
</cp:coreProperties>
</file>