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26"/>
  </p:notesMasterIdLst>
  <p:sldIdLst>
    <p:sldId id="266" r:id="rId2"/>
    <p:sldId id="483" r:id="rId3"/>
    <p:sldId id="502" r:id="rId4"/>
    <p:sldId id="520" r:id="rId5"/>
    <p:sldId id="519" r:id="rId6"/>
    <p:sldId id="516" r:id="rId7"/>
    <p:sldId id="507" r:id="rId8"/>
    <p:sldId id="509" r:id="rId9"/>
    <p:sldId id="504" r:id="rId10"/>
    <p:sldId id="505" r:id="rId11"/>
    <p:sldId id="510" r:id="rId12"/>
    <p:sldId id="508" r:id="rId13"/>
    <p:sldId id="511" r:id="rId14"/>
    <p:sldId id="497" r:id="rId15"/>
    <p:sldId id="496" r:id="rId16"/>
    <p:sldId id="522" r:id="rId17"/>
    <p:sldId id="524" r:id="rId18"/>
    <p:sldId id="523" r:id="rId19"/>
    <p:sldId id="514" r:id="rId20"/>
    <p:sldId id="512" r:id="rId21"/>
    <p:sldId id="498" r:id="rId22"/>
    <p:sldId id="499" r:id="rId23"/>
    <p:sldId id="521" r:id="rId24"/>
    <p:sldId id="269" r:id="rId25"/>
  </p:sldIdLst>
  <p:sldSz cx="9144000" cy="6858000" type="screen4x3"/>
  <p:notesSz cx="6858000" cy="9144000"/>
  <p:custDataLst>
    <p:tags r:id="rId27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pos="5738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005D7E"/>
    <a:srgbClr val="C21222"/>
    <a:srgbClr val="EC5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26" autoAdjust="0"/>
    <p:restoredTop sz="94457" autoAdjust="0"/>
  </p:normalViewPr>
  <p:slideViewPr>
    <p:cSldViewPr>
      <p:cViewPr varScale="1">
        <p:scale>
          <a:sx n="151" d="100"/>
          <a:sy n="151" d="100"/>
        </p:scale>
        <p:origin x="-576" y="-96"/>
      </p:cViewPr>
      <p:guideLst>
        <p:guide orient="horz" pos="2160"/>
        <p:guide orient="horz"/>
        <p:guide orient="horz" pos="4320"/>
        <p:guide pos="2880"/>
        <p:guide/>
        <p:guide pos="5738"/>
      </p:guideLst>
    </p:cSldViewPr>
  </p:slideViewPr>
  <p:outlineViewPr>
    <p:cViewPr>
      <p:scale>
        <a:sx n="33" d="100"/>
        <a:sy n="33" d="100"/>
      </p:scale>
      <p:origin x="0" y="5485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9" d="100"/>
          <a:sy n="79" d="100"/>
        </p:scale>
        <p:origin x="33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A83404-276E-BF45-BA16-9599F817C0AB}" type="doc">
      <dgm:prSet loTypeId="urn:microsoft.com/office/officeart/2008/layout/RadialCluster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54A220-727C-A246-8477-64A51BA2016D}">
      <dgm:prSet phldrT="[Text]"/>
      <dgm:spPr/>
      <dgm:t>
        <a:bodyPr/>
        <a:lstStyle/>
        <a:p>
          <a:r>
            <a:rPr lang="en-US"/>
            <a:t>Researcher</a:t>
          </a:r>
        </a:p>
      </dgm:t>
    </dgm:pt>
    <dgm:pt modelId="{A7516F7C-A00B-0A4A-9890-7BEE455DBD7B}" type="parTrans" cxnId="{434091E5-9580-D94F-8534-79BC364564C9}">
      <dgm:prSet/>
      <dgm:spPr/>
      <dgm:t>
        <a:bodyPr/>
        <a:lstStyle/>
        <a:p>
          <a:endParaRPr lang="en-US"/>
        </a:p>
      </dgm:t>
    </dgm:pt>
    <dgm:pt modelId="{17473669-C945-9243-A928-092C19CF70BA}" type="sibTrans" cxnId="{434091E5-9580-D94F-8534-79BC364564C9}">
      <dgm:prSet/>
      <dgm:spPr/>
      <dgm:t>
        <a:bodyPr/>
        <a:lstStyle/>
        <a:p>
          <a:endParaRPr lang="en-US"/>
        </a:p>
      </dgm:t>
    </dgm:pt>
    <dgm:pt modelId="{8D04BFC5-AF80-AD44-87AA-68158D9D150E}">
      <dgm:prSet phldrT="[Text]"/>
      <dgm:spPr/>
      <dgm:t>
        <a:bodyPr/>
        <a:lstStyle/>
        <a:p>
          <a:r>
            <a:rPr lang="en-US"/>
            <a:t>Identity</a:t>
          </a:r>
        </a:p>
      </dgm:t>
    </dgm:pt>
    <dgm:pt modelId="{D61FB8F3-E49E-F645-915A-4AA5CDC0AD24}" type="parTrans" cxnId="{165E8211-8C03-A545-9A48-C1BA23769B60}">
      <dgm:prSet/>
      <dgm:spPr/>
      <dgm:t>
        <a:bodyPr/>
        <a:lstStyle/>
        <a:p>
          <a:endParaRPr lang="en-US"/>
        </a:p>
      </dgm:t>
    </dgm:pt>
    <dgm:pt modelId="{719ED9E1-20E8-F04C-ADD7-7F43E5987E39}" type="sibTrans" cxnId="{165E8211-8C03-A545-9A48-C1BA23769B60}">
      <dgm:prSet/>
      <dgm:spPr/>
      <dgm:t>
        <a:bodyPr/>
        <a:lstStyle/>
        <a:p>
          <a:endParaRPr lang="en-US"/>
        </a:p>
      </dgm:t>
    </dgm:pt>
    <dgm:pt modelId="{2B6E2D29-9CAB-AC41-B349-D2081B9E2E94}">
      <dgm:prSet phldrT="[Text]"/>
      <dgm:spPr/>
      <dgm:t>
        <a:bodyPr/>
        <a:lstStyle/>
        <a:p>
          <a:r>
            <a:rPr lang="en-US"/>
            <a:t>Research products</a:t>
          </a:r>
        </a:p>
      </dgm:t>
    </dgm:pt>
    <dgm:pt modelId="{3F06299F-EBD2-384B-9B25-CAF7583605B6}" type="parTrans" cxnId="{520AB156-9F70-0C4F-A85C-C002213668E6}">
      <dgm:prSet/>
      <dgm:spPr/>
      <dgm:t>
        <a:bodyPr/>
        <a:lstStyle/>
        <a:p>
          <a:endParaRPr lang="en-US"/>
        </a:p>
      </dgm:t>
    </dgm:pt>
    <dgm:pt modelId="{2C82AC84-D7FC-FE4D-BB1A-4ED6A5BBEEFE}" type="sibTrans" cxnId="{520AB156-9F70-0C4F-A85C-C002213668E6}">
      <dgm:prSet/>
      <dgm:spPr/>
      <dgm:t>
        <a:bodyPr/>
        <a:lstStyle/>
        <a:p>
          <a:endParaRPr lang="en-US"/>
        </a:p>
      </dgm:t>
    </dgm:pt>
    <dgm:pt modelId="{D23B39A7-08F8-E141-A551-EE0A85E26F79}">
      <dgm:prSet phldrT="[Text]"/>
      <dgm:spPr/>
      <dgm:t>
        <a:bodyPr/>
        <a:lstStyle/>
        <a:p>
          <a:r>
            <a:rPr lang="en-US"/>
            <a:t>Social graph(s)</a:t>
          </a:r>
        </a:p>
      </dgm:t>
    </dgm:pt>
    <dgm:pt modelId="{DDB96237-72C6-884B-9E98-4F1892011365}" type="parTrans" cxnId="{C7605AA1-A011-3844-887B-487DAD893616}">
      <dgm:prSet/>
      <dgm:spPr/>
      <dgm:t>
        <a:bodyPr/>
        <a:lstStyle/>
        <a:p>
          <a:endParaRPr lang="en-US"/>
        </a:p>
      </dgm:t>
    </dgm:pt>
    <dgm:pt modelId="{C4111685-888F-B642-A794-561F50915F20}" type="sibTrans" cxnId="{C7605AA1-A011-3844-887B-487DAD893616}">
      <dgm:prSet/>
      <dgm:spPr/>
      <dgm:t>
        <a:bodyPr/>
        <a:lstStyle/>
        <a:p>
          <a:endParaRPr lang="en-US"/>
        </a:p>
      </dgm:t>
    </dgm:pt>
    <dgm:pt modelId="{EF944AC7-F2D5-E948-859C-D6DF5273DD30}">
      <dgm:prSet phldrT="[Text]"/>
      <dgm:spPr/>
      <dgm:t>
        <a:bodyPr/>
        <a:lstStyle/>
        <a:p>
          <a:r>
            <a:rPr lang="en-US"/>
            <a:t>Impact data</a:t>
          </a:r>
        </a:p>
      </dgm:t>
    </dgm:pt>
    <dgm:pt modelId="{E8318267-152E-CE45-921E-44E8E8BD94BE}" type="parTrans" cxnId="{D911A95C-727C-3044-97F1-0ABB8F3D3E0E}">
      <dgm:prSet/>
      <dgm:spPr/>
      <dgm:t>
        <a:bodyPr/>
        <a:lstStyle/>
        <a:p>
          <a:endParaRPr lang="en-US"/>
        </a:p>
      </dgm:t>
    </dgm:pt>
    <dgm:pt modelId="{79F866B0-5D47-2841-8F07-009FFC3A64F0}" type="sibTrans" cxnId="{D911A95C-727C-3044-97F1-0ABB8F3D3E0E}">
      <dgm:prSet/>
      <dgm:spPr/>
      <dgm:t>
        <a:bodyPr/>
        <a:lstStyle/>
        <a:p>
          <a:endParaRPr lang="en-US"/>
        </a:p>
      </dgm:t>
    </dgm:pt>
    <dgm:pt modelId="{C4646E67-4A4A-A349-99A5-04637730B78A}">
      <dgm:prSet phldrT="[Text]"/>
      <dgm:spPr/>
      <dgm:t>
        <a:bodyPr/>
        <a:lstStyle/>
        <a:p>
          <a:r>
            <a:rPr lang="en-US"/>
            <a:t>Research area(s)</a:t>
          </a:r>
        </a:p>
      </dgm:t>
    </dgm:pt>
    <dgm:pt modelId="{F79D03B8-2BC5-7B48-8DB4-0CC0EDB819A5}" type="parTrans" cxnId="{2FC8E44B-B168-6F49-A1A6-0FB10C917A0F}">
      <dgm:prSet/>
      <dgm:spPr/>
      <dgm:t>
        <a:bodyPr/>
        <a:lstStyle/>
        <a:p>
          <a:endParaRPr lang="en-US"/>
        </a:p>
      </dgm:t>
    </dgm:pt>
    <dgm:pt modelId="{FB6F1F7A-CC92-BE4C-8E1B-E01DC6779EEF}" type="sibTrans" cxnId="{2FC8E44B-B168-6F49-A1A6-0FB10C917A0F}">
      <dgm:prSet/>
      <dgm:spPr/>
      <dgm:t>
        <a:bodyPr/>
        <a:lstStyle/>
        <a:p>
          <a:endParaRPr lang="en-US"/>
        </a:p>
      </dgm:t>
    </dgm:pt>
    <dgm:pt modelId="{9CE9D79F-CADB-4F46-A7EF-F89A23673065}">
      <dgm:prSet phldrT="[Text]"/>
      <dgm:spPr/>
      <dgm:t>
        <a:bodyPr/>
        <a:lstStyle/>
        <a:p>
          <a:r>
            <a:rPr lang="en-US"/>
            <a:t>Institutional role(s)</a:t>
          </a:r>
        </a:p>
      </dgm:t>
    </dgm:pt>
    <dgm:pt modelId="{859EC11F-D345-E145-A179-9D886A4CBBD4}" type="parTrans" cxnId="{939AFB33-F097-A144-8C28-B69AC1B88CFE}">
      <dgm:prSet/>
      <dgm:spPr/>
      <dgm:t>
        <a:bodyPr/>
        <a:lstStyle/>
        <a:p>
          <a:endParaRPr lang="en-US"/>
        </a:p>
      </dgm:t>
    </dgm:pt>
    <dgm:pt modelId="{8093A107-A131-CF48-B7BF-5ABB45DF57E7}" type="sibTrans" cxnId="{939AFB33-F097-A144-8C28-B69AC1B88CFE}">
      <dgm:prSet/>
      <dgm:spPr/>
      <dgm:t>
        <a:bodyPr/>
        <a:lstStyle/>
        <a:p>
          <a:endParaRPr lang="en-US"/>
        </a:p>
      </dgm:t>
    </dgm:pt>
    <dgm:pt modelId="{0B11B093-0532-1541-BB3B-0E7145F163FC}" type="pres">
      <dgm:prSet presAssocID="{C4A83404-276E-BF45-BA16-9599F817C0A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DC737EA-1ECB-FA4A-90A7-630C6321616F}" type="pres">
      <dgm:prSet presAssocID="{5F54A220-727C-A246-8477-64A51BA2016D}" presName="singleCycle" presStyleCnt="0"/>
      <dgm:spPr/>
    </dgm:pt>
    <dgm:pt modelId="{917E1CF8-A928-EF4C-AEB1-E41596A8732D}" type="pres">
      <dgm:prSet presAssocID="{5F54A220-727C-A246-8477-64A51BA2016D}" presName="singleCenter" presStyleLbl="node1" presStyleIdx="0" presStyleCnt="7" custLinFactNeighborX="5505" custLinFactNeighborY="12171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45E8906C-E436-394E-9A88-D899927D2F65}" type="pres">
      <dgm:prSet presAssocID="{D61FB8F3-E49E-F645-915A-4AA5CDC0AD24}" presName="Name56" presStyleLbl="parChTrans1D2" presStyleIdx="0" presStyleCnt="6"/>
      <dgm:spPr/>
      <dgm:t>
        <a:bodyPr/>
        <a:lstStyle/>
        <a:p>
          <a:endParaRPr lang="en-US"/>
        </a:p>
      </dgm:t>
    </dgm:pt>
    <dgm:pt modelId="{462714BA-D450-B94A-8A70-7B8DDEF39487}" type="pres">
      <dgm:prSet presAssocID="{8D04BFC5-AF80-AD44-87AA-68158D9D150E}" presName="text0" presStyleLbl="node1" presStyleIdx="1" presStyleCnt="7" custRadScaleRad="141167" custRadScaleInc="-145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2232B-3DFC-3943-829D-69A39F19F947}" type="pres">
      <dgm:prSet presAssocID="{3F06299F-EBD2-384B-9B25-CAF7583605B6}" presName="Name56" presStyleLbl="parChTrans1D2" presStyleIdx="1" presStyleCnt="6"/>
      <dgm:spPr/>
      <dgm:t>
        <a:bodyPr/>
        <a:lstStyle/>
        <a:p>
          <a:endParaRPr lang="en-US"/>
        </a:p>
      </dgm:t>
    </dgm:pt>
    <dgm:pt modelId="{51A04487-1A68-124F-9AC9-39BC7997D70F}" type="pres">
      <dgm:prSet presAssocID="{2B6E2D29-9CAB-AC41-B349-D2081B9E2E94}" presName="text0" presStyleLbl="node1" presStyleIdx="2" presStyleCnt="7" custRadScaleRad="153504" custRadScaleInc="1390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EEC0-D3F2-3447-8A72-69D9C1393181}" type="pres">
      <dgm:prSet presAssocID="{DDB96237-72C6-884B-9E98-4F1892011365}" presName="Name56" presStyleLbl="parChTrans1D2" presStyleIdx="2" presStyleCnt="6"/>
      <dgm:spPr/>
      <dgm:t>
        <a:bodyPr/>
        <a:lstStyle/>
        <a:p>
          <a:endParaRPr lang="en-US"/>
        </a:p>
      </dgm:t>
    </dgm:pt>
    <dgm:pt modelId="{40385108-D8EB-7045-ADB4-8B45F06E5681}" type="pres">
      <dgm:prSet presAssocID="{D23B39A7-08F8-E141-A551-EE0A85E26F79}" presName="text0" presStyleLbl="node1" presStyleIdx="3" presStyleCnt="7" custRadScaleRad="132309" custRadScaleInc="3317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BB408-B3CE-FE42-A1B5-1A4FF4D40CF7}" type="pres">
      <dgm:prSet presAssocID="{E8318267-152E-CE45-921E-44E8E8BD94BE}" presName="Name56" presStyleLbl="parChTrans1D2" presStyleIdx="3" presStyleCnt="6"/>
      <dgm:spPr/>
      <dgm:t>
        <a:bodyPr/>
        <a:lstStyle/>
        <a:p>
          <a:endParaRPr lang="en-US"/>
        </a:p>
      </dgm:t>
    </dgm:pt>
    <dgm:pt modelId="{7160F0BC-2C61-D042-BEDD-D2AB50EB068C}" type="pres">
      <dgm:prSet presAssocID="{EF944AC7-F2D5-E948-859C-D6DF5273DD30}" presName="text0" presStyleLbl="node1" presStyleIdx="4" presStyleCnt="7" custRadScaleRad="173448" custRadScaleInc="2331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AE7ED-70FF-074E-95B4-60BC6F131A81}" type="pres">
      <dgm:prSet presAssocID="{F79D03B8-2BC5-7B48-8DB4-0CC0EDB819A5}" presName="Name56" presStyleLbl="parChTrans1D2" presStyleIdx="4" presStyleCnt="6"/>
      <dgm:spPr/>
      <dgm:t>
        <a:bodyPr/>
        <a:lstStyle/>
        <a:p>
          <a:endParaRPr lang="en-US"/>
        </a:p>
      </dgm:t>
    </dgm:pt>
    <dgm:pt modelId="{93CF9961-2B4E-E34B-8DA3-AD09853E550B}" type="pres">
      <dgm:prSet presAssocID="{C4646E67-4A4A-A349-99A5-04637730B78A}" presName="text0" presStyleLbl="node1" presStyleIdx="5" presStyleCnt="7" custRadScaleRad="150583" custRadScaleInc="-373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5819A-C502-0C4B-A126-1756805539D4}" type="pres">
      <dgm:prSet presAssocID="{859EC11F-D345-E145-A179-9D886A4CBBD4}" presName="Name56" presStyleLbl="parChTrans1D2" presStyleIdx="5" presStyleCnt="6"/>
      <dgm:spPr/>
      <dgm:t>
        <a:bodyPr/>
        <a:lstStyle/>
        <a:p>
          <a:endParaRPr lang="en-US"/>
        </a:p>
      </dgm:t>
    </dgm:pt>
    <dgm:pt modelId="{8F3B659F-F11D-014B-AE2E-B11AA3E37DB5}" type="pres">
      <dgm:prSet presAssocID="{9CE9D79F-CADB-4F46-A7EF-F89A23673065}" presName="text0" presStyleLbl="node1" presStyleIdx="6" presStyleCnt="7" custRadScaleRad="78599" custRadScaleInc="1892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0013E6-1C69-437A-B440-C50F4CF18AE6}" type="presOf" srcId="{C4A83404-276E-BF45-BA16-9599F817C0AB}" destId="{0B11B093-0532-1541-BB3B-0E7145F163FC}" srcOrd="0" destOrd="0" presId="urn:microsoft.com/office/officeart/2008/layout/RadialCluster"/>
    <dgm:cxn modelId="{D07CB369-CAC7-45EC-A521-319EA2A0751D}" type="presOf" srcId="{D23B39A7-08F8-E141-A551-EE0A85E26F79}" destId="{40385108-D8EB-7045-ADB4-8B45F06E5681}" srcOrd="0" destOrd="0" presId="urn:microsoft.com/office/officeart/2008/layout/RadialCluster"/>
    <dgm:cxn modelId="{A98C40BD-B5B3-44D1-98CD-FCD228988BD2}" type="presOf" srcId="{9CE9D79F-CADB-4F46-A7EF-F89A23673065}" destId="{8F3B659F-F11D-014B-AE2E-B11AA3E37DB5}" srcOrd="0" destOrd="0" presId="urn:microsoft.com/office/officeart/2008/layout/RadialCluster"/>
    <dgm:cxn modelId="{AD05CA48-D6D3-429F-A32D-1943320EB125}" type="presOf" srcId="{5F54A220-727C-A246-8477-64A51BA2016D}" destId="{917E1CF8-A928-EF4C-AEB1-E41596A8732D}" srcOrd="0" destOrd="0" presId="urn:microsoft.com/office/officeart/2008/layout/RadialCluster"/>
    <dgm:cxn modelId="{98B25720-1E2B-49B9-8C06-2A919C0AC12B}" type="presOf" srcId="{C4646E67-4A4A-A349-99A5-04637730B78A}" destId="{93CF9961-2B4E-E34B-8DA3-AD09853E550B}" srcOrd="0" destOrd="0" presId="urn:microsoft.com/office/officeart/2008/layout/RadialCluster"/>
    <dgm:cxn modelId="{0C144FD8-B420-48AC-A62B-5D8080629678}" type="presOf" srcId="{3F06299F-EBD2-384B-9B25-CAF7583605B6}" destId="{F902232B-3DFC-3943-829D-69A39F19F947}" srcOrd="0" destOrd="0" presId="urn:microsoft.com/office/officeart/2008/layout/RadialCluster"/>
    <dgm:cxn modelId="{D911A95C-727C-3044-97F1-0ABB8F3D3E0E}" srcId="{5F54A220-727C-A246-8477-64A51BA2016D}" destId="{EF944AC7-F2D5-E948-859C-D6DF5273DD30}" srcOrd="3" destOrd="0" parTransId="{E8318267-152E-CE45-921E-44E8E8BD94BE}" sibTransId="{79F866B0-5D47-2841-8F07-009FFC3A64F0}"/>
    <dgm:cxn modelId="{90D16AF0-A331-4B73-9AF9-3FB03000210D}" type="presOf" srcId="{DDB96237-72C6-884B-9E98-4F1892011365}" destId="{EF06EEC0-D3F2-3447-8A72-69D9C1393181}" srcOrd="0" destOrd="0" presId="urn:microsoft.com/office/officeart/2008/layout/RadialCluster"/>
    <dgm:cxn modelId="{C7605AA1-A011-3844-887B-487DAD893616}" srcId="{5F54A220-727C-A246-8477-64A51BA2016D}" destId="{D23B39A7-08F8-E141-A551-EE0A85E26F79}" srcOrd="2" destOrd="0" parTransId="{DDB96237-72C6-884B-9E98-4F1892011365}" sibTransId="{C4111685-888F-B642-A794-561F50915F20}"/>
    <dgm:cxn modelId="{165E8211-8C03-A545-9A48-C1BA23769B60}" srcId="{5F54A220-727C-A246-8477-64A51BA2016D}" destId="{8D04BFC5-AF80-AD44-87AA-68158D9D150E}" srcOrd="0" destOrd="0" parTransId="{D61FB8F3-E49E-F645-915A-4AA5CDC0AD24}" sibTransId="{719ED9E1-20E8-F04C-ADD7-7F43E5987E39}"/>
    <dgm:cxn modelId="{8DBFAAD3-9BBB-456E-B383-CE94D1A4D6B8}" type="presOf" srcId="{D61FB8F3-E49E-F645-915A-4AA5CDC0AD24}" destId="{45E8906C-E436-394E-9A88-D899927D2F65}" srcOrd="0" destOrd="0" presId="urn:microsoft.com/office/officeart/2008/layout/RadialCluster"/>
    <dgm:cxn modelId="{94AC6E42-A5A7-46C8-909E-46626F6AA48D}" type="presOf" srcId="{8D04BFC5-AF80-AD44-87AA-68158D9D150E}" destId="{462714BA-D450-B94A-8A70-7B8DDEF39487}" srcOrd="0" destOrd="0" presId="urn:microsoft.com/office/officeart/2008/layout/RadialCluster"/>
    <dgm:cxn modelId="{FB389E16-1778-46C7-80F9-0917DF7CAF3C}" type="presOf" srcId="{E8318267-152E-CE45-921E-44E8E8BD94BE}" destId="{D83BB408-B3CE-FE42-A1B5-1A4FF4D40CF7}" srcOrd="0" destOrd="0" presId="urn:microsoft.com/office/officeart/2008/layout/RadialCluster"/>
    <dgm:cxn modelId="{939AFB33-F097-A144-8C28-B69AC1B88CFE}" srcId="{5F54A220-727C-A246-8477-64A51BA2016D}" destId="{9CE9D79F-CADB-4F46-A7EF-F89A23673065}" srcOrd="5" destOrd="0" parTransId="{859EC11F-D345-E145-A179-9D886A4CBBD4}" sibTransId="{8093A107-A131-CF48-B7BF-5ABB45DF57E7}"/>
    <dgm:cxn modelId="{2FC8E44B-B168-6F49-A1A6-0FB10C917A0F}" srcId="{5F54A220-727C-A246-8477-64A51BA2016D}" destId="{C4646E67-4A4A-A349-99A5-04637730B78A}" srcOrd="4" destOrd="0" parTransId="{F79D03B8-2BC5-7B48-8DB4-0CC0EDB819A5}" sibTransId="{FB6F1F7A-CC92-BE4C-8E1B-E01DC6779EEF}"/>
    <dgm:cxn modelId="{EA80C7C2-FBBA-49B7-95CE-B6CAF9D1B609}" type="presOf" srcId="{F79D03B8-2BC5-7B48-8DB4-0CC0EDB819A5}" destId="{CBFAE7ED-70FF-074E-95B4-60BC6F131A81}" srcOrd="0" destOrd="0" presId="urn:microsoft.com/office/officeart/2008/layout/RadialCluster"/>
    <dgm:cxn modelId="{B88CB839-B33C-4890-BB0C-B1B465F0B4B0}" type="presOf" srcId="{EF944AC7-F2D5-E948-859C-D6DF5273DD30}" destId="{7160F0BC-2C61-D042-BEDD-D2AB50EB068C}" srcOrd="0" destOrd="0" presId="urn:microsoft.com/office/officeart/2008/layout/RadialCluster"/>
    <dgm:cxn modelId="{CF041BF6-6A4C-47F6-AC68-1C058AA27414}" type="presOf" srcId="{2B6E2D29-9CAB-AC41-B349-D2081B9E2E94}" destId="{51A04487-1A68-124F-9AC9-39BC7997D70F}" srcOrd="0" destOrd="0" presId="urn:microsoft.com/office/officeart/2008/layout/RadialCluster"/>
    <dgm:cxn modelId="{5F24535B-F75E-4DF3-8878-F90DA7C64BF8}" type="presOf" srcId="{859EC11F-D345-E145-A179-9D886A4CBBD4}" destId="{A345819A-C502-0C4B-A126-1756805539D4}" srcOrd="0" destOrd="0" presId="urn:microsoft.com/office/officeart/2008/layout/RadialCluster"/>
    <dgm:cxn modelId="{434091E5-9580-D94F-8534-79BC364564C9}" srcId="{C4A83404-276E-BF45-BA16-9599F817C0AB}" destId="{5F54A220-727C-A246-8477-64A51BA2016D}" srcOrd="0" destOrd="0" parTransId="{A7516F7C-A00B-0A4A-9890-7BEE455DBD7B}" sibTransId="{17473669-C945-9243-A928-092C19CF70BA}"/>
    <dgm:cxn modelId="{520AB156-9F70-0C4F-A85C-C002213668E6}" srcId="{5F54A220-727C-A246-8477-64A51BA2016D}" destId="{2B6E2D29-9CAB-AC41-B349-D2081B9E2E94}" srcOrd="1" destOrd="0" parTransId="{3F06299F-EBD2-384B-9B25-CAF7583605B6}" sibTransId="{2C82AC84-D7FC-FE4D-BB1A-4ED6A5BBEEFE}"/>
    <dgm:cxn modelId="{22F59FF8-4662-4C53-B2A1-86A39BFD1075}" type="presParOf" srcId="{0B11B093-0532-1541-BB3B-0E7145F163FC}" destId="{0DC737EA-1ECB-FA4A-90A7-630C6321616F}" srcOrd="0" destOrd="0" presId="urn:microsoft.com/office/officeart/2008/layout/RadialCluster"/>
    <dgm:cxn modelId="{D2B7408E-11DF-4448-BC27-483AA1A95C5E}" type="presParOf" srcId="{0DC737EA-1ECB-FA4A-90A7-630C6321616F}" destId="{917E1CF8-A928-EF4C-AEB1-E41596A8732D}" srcOrd="0" destOrd="0" presId="urn:microsoft.com/office/officeart/2008/layout/RadialCluster"/>
    <dgm:cxn modelId="{B2B21562-E9D7-4593-8F13-1545E6EE4C18}" type="presParOf" srcId="{0DC737EA-1ECB-FA4A-90A7-630C6321616F}" destId="{45E8906C-E436-394E-9A88-D899927D2F65}" srcOrd="1" destOrd="0" presId="urn:microsoft.com/office/officeart/2008/layout/RadialCluster"/>
    <dgm:cxn modelId="{0D4BEEAF-B021-464B-8DCB-DFEDC7384EDB}" type="presParOf" srcId="{0DC737EA-1ECB-FA4A-90A7-630C6321616F}" destId="{462714BA-D450-B94A-8A70-7B8DDEF39487}" srcOrd="2" destOrd="0" presId="urn:microsoft.com/office/officeart/2008/layout/RadialCluster"/>
    <dgm:cxn modelId="{40FC0E75-0AC4-4A94-BBF5-102320606B8C}" type="presParOf" srcId="{0DC737EA-1ECB-FA4A-90A7-630C6321616F}" destId="{F902232B-3DFC-3943-829D-69A39F19F947}" srcOrd="3" destOrd="0" presId="urn:microsoft.com/office/officeart/2008/layout/RadialCluster"/>
    <dgm:cxn modelId="{244A94C1-B09F-4D7F-92AD-204FC52C072D}" type="presParOf" srcId="{0DC737EA-1ECB-FA4A-90A7-630C6321616F}" destId="{51A04487-1A68-124F-9AC9-39BC7997D70F}" srcOrd="4" destOrd="0" presId="urn:microsoft.com/office/officeart/2008/layout/RadialCluster"/>
    <dgm:cxn modelId="{D6CCD1E7-AEDD-4520-A69A-0FDA45911639}" type="presParOf" srcId="{0DC737EA-1ECB-FA4A-90A7-630C6321616F}" destId="{EF06EEC0-D3F2-3447-8A72-69D9C1393181}" srcOrd="5" destOrd="0" presId="urn:microsoft.com/office/officeart/2008/layout/RadialCluster"/>
    <dgm:cxn modelId="{72C5DD1A-8C77-48C3-8ECF-38E5BEA3FFFE}" type="presParOf" srcId="{0DC737EA-1ECB-FA4A-90A7-630C6321616F}" destId="{40385108-D8EB-7045-ADB4-8B45F06E5681}" srcOrd="6" destOrd="0" presId="urn:microsoft.com/office/officeart/2008/layout/RadialCluster"/>
    <dgm:cxn modelId="{D7ED95E4-90F9-4DDC-AF0D-95A9692EFFDB}" type="presParOf" srcId="{0DC737EA-1ECB-FA4A-90A7-630C6321616F}" destId="{D83BB408-B3CE-FE42-A1B5-1A4FF4D40CF7}" srcOrd="7" destOrd="0" presId="urn:microsoft.com/office/officeart/2008/layout/RadialCluster"/>
    <dgm:cxn modelId="{B5339296-E04D-4FCC-9513-C4E30A5F4311}" type="presParOf" srcId="{0DC737EA-1ECB-FA4A-90A7-630C6321616F}" destId="{7160F0BC-2C61-D042-BEDD-D2AB50EB068C}" srcOrd="8" destOrd="0" presId="urn:microsoft.com/office/officeart/2008/layout/RadialCluster"/>
    <dgm:cxn modelId="{3654E1C8-2A00-40F1-9158-3585C818AAB2}" type="presParOf" srcId="{0DC737EA-1ECB-FA4A-90A7-630C6321616F}" destId="{CBFAE7ED-70FF-074E-95B4-60BC6F131A81}" srcOrd="9" destOrd="0" presId="urn:microsoft.com/office/officeart/2008/layout/RadialCluster"/>
    <dgm:cxn modelId="{505E0ACF-6282-4DE7-AB3F-4F9FBFC12592}" type="presParOf" srcId="{0DC737EA-1ECB-FA4A-90A7-630C6321616F}" destId="{93CF9961-2B4E-E34B-8DA3-AD09853E550B}" srcOrd="10" destOrd="0" presId="urn:microsoft.com/office/officeart/2008/layout/RadialCluster"/>
    <dgm:cxn modelId="{3FC90200-1A7A-462D-9B30-E1AD4FFD4E38}" type="presParOf" srcId="{0DC737EA-1ECB-FA4A-90A7-630C6321616F}" destId="{A345819A-C502-0C4B-A126-1756805539D4}" srcOrd="11" destOrd="0" presId="urn:microsoft.com/office/officeart/2008/layout/RadialCluster"/>
    <dgm:cxn modelId="{2CC629E9-ACDE-49D9-BA80-A868B6705073}" type="presParOf" srcId="{0DC737EA-1ECB-FA4A-90A7-630C6321616F}" destId="{8F3B659F-F11D-014B-AE2E-B11AA3E37DB5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E1CF8-A928-EF4C-AEB1-E41596A8732D}">
      <dsp:nvSpPr>
        <dsp:cNvPr id="0" name=""/>
        <dsp:cNvSpPr/>
      </dsp:nvSpPr>
      <dsp:spPr>
        <a:xfrm>
          <a:off x="3690277" y="2354538"/>
          <a:ext cx="1579431" cy="1579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Researcher</a:t>
          </a:r>
        </a:p>
      </dsp:txBody>
      <dsp:txXfrm>
        <a:off x="3767378" y="2431639"/>
        <a:ext cx="1425229" cy="1425229"/>
      </dsp:txXfrm>
    </dsp:sp>
    <dsp:sp modelId="{45E8906C-E436-394E-9A88-D899927D2F65}">
      <dsp:nvSpPr>
        <dsp:cNvPr id="0" name=""/>
        <dsp:cNvSpPr/>
      </dsp:nvSpPr>
      <dsp:spPr>
        <a:xfrm rot="13737464">
          <a:off x="2368831" y="1706378"/>
          <a:ext cx="17187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874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714BA-D450-B94A-8A70-7B8DDEF39487}">
      <dsp:nvSpPr>
        <dsp:cNvPr id="0" name=""/>
        <dsp:cNvSpPr/>
      </dsp:nvSpPr>
      <dsp:spPr>
        <a:xfrm>
          <a:off x="1674184" y="0"/>
          <a:ext cx="1058218" cy="1058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Identity</a:t>
          </a:r>
        </a:p>
      </dsp:txBody>
      <dsp:txXfrm>
        <a:off x="1725842" y="51658"/>
        <a:ext cx="954902" cy="954902"/>
      </dsp:txXfrm>
    </dsp:sp>
    <dsp:sp modelId="{F902232B-3DFC-3943-829D-69A39F19F947}">
      <dsp:nvSpPr>
        <dsp:cNvPr id="0" name=""/>
        <dsp:cNvSpPr/>
      </dsp:nvSpPr>
      <dsp:spPr>
        <a:xfrm rot="168895">
          <a:off x="5268735" y="3222670"/>
          <a:ext cx="16121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1217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A04487-1A68-124F-9AC9-39BC7997D70F}">
      <dsp:nvSpPr>
        <dsp:cNvPr id="0" name=""/>
        <dsp:cNvSpPr/>
      </dsp:nvSpPr>
      <dsp:spPr>
        <a:xfrm>
          <a:off x="6879942" y="2759163"/>
          <a:ext cx="1058218" cy="1058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Research products</a:t>
          </a:r>
        </a:p>
      </dsp:txBody>
      <dsp:txXfrm>
        <a:off x="6931600" y="2810821"/>
        <a:ext cx="954902" cy="954902"/>
      </dsp:txXfrm>
    </dsp:sp>
    <dsp:sp modelId="{EF06EEC0-D3F2-3447-8A72-69D9C1393181}">
      <dsp:nvSpPr>
        <dsp:cNvPr id="0" name=""/>
        <dsp:cNvSpPr/>
      </dsp:nvSpPr>
      <dsp:spPr>
        <a:xfrm rot="8491328">
          <a:off x="2912054" y="4043522"/>
          <a:ext cx="87301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301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85108-D8EB-7045-ADB4-8B45F06E5681}">
      <dsp:nvSpPr>
        <dsp:cNvPr id="0" name=""/>
        <dsp:cNvSpPr/>
      </dsp:nvSpPr>
      <dsp:spPr>
        <a:xfrm>
          <a:off x="1948623" y="4206551"/>
          <a:ext cx="1058218" cy="1058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Social graph(s)</a:t>
          </a:r>
        </a:p>
      </dsp:txBody>
      <dsp:txXfrm>
        <a:off x="2000281" y="4258209"/>
        <a:ext cx="954902" cy="954902"/>
      </dsp:txXfrm>
    </dsp:sp>
    <dsp:sp modelId="{D83BB408-B3CE-FE42-A1B5-1A4FF4D40CF7}">
      <dsp:nvSpPr>
        <dsp:cNvPr id="0" name=""/>
        <dsp:cNvSpPr/>
      </dsp:nvSpPr>
      <dsp:spPr>
        <a:xfrm rot="10114270">
          <a:off x="1327970" y="3540292"/>
          <a:ext cx="238596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8596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0F0BC-2C61-D042-BEDD-D2AB50EB068C}">
      <dsp:nvSpPr>
        <dsp:cNvPr id="0" name=""/>
        <dsp:cNvSpPr/>
      </dsp:nvSpPr>
      <dsp:spPr>
        <a:xfrm>
          <a:off x="293406" y="3354536"/>
          <a:ext cx="1058218" cy="1058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Impact data</a:t>
          </a:r>
        </a:p>
      </dsp:txBody>
      <dsp:txXfrm>
        <a:off x="345064" y="3406194"/>
        <a:ext cx="954902" cy="954902"/>
      </dsp:txXfrm>
    </dsp:sp>
    <dsp:sp modelId="{CBFAE7ED-70FF-074E-95B4-60BC6F131A81}">
      <dsp:nvSpPr>
        <dsp:cNvPr id="0" name=""/>
        <dsp:cNvSpPr/>
      </dsp:nvSpPr>
      <dsp:spPr>
        <a:xfrm rot="1951780">
          <a:off x="5182095" y="3948229"/>
          <a:ext cx="11168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688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F9961-2B4E-E34B-8DA3-AD09853E550B}">
      <dsp:nvSpPr>
        <dsp:cNvPr id="0" name=""/>
        <dsp:cNvSpPr/>
      </dsp:nvSpPr>
      <dsp:spPr>
        <a:xfrm>
          <a:off x="6211371" y="4056881"/>
          <a:ext cx="1058218" cy="1058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Research area(s)</a:t>
          </a:r>
        </a:p>
      </dsp:txBody>
      <dsp:txXfrm>
        <a:off x="6263029" y="4108539"/>
        <a:ext cx="954902" cy="954902"/>
      </dsp:txXfrm>
    </dsp:sp>
    <dsp:sp modelId="{A345819A-C502-0C4B-A126-1756805539D4}">
      <dsp:nvSpPr>
        <dsp:cNvPr id="0" name=""/>
        <dsp:cNvSpPr/>
      </dsp:nvSpPr>
      <dsp:spPr>
        <a:xfrm rot="15688135">
          <a:off x="3871951" y="1932921"/>
          <a:ext cx="8526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266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3B659F-F11D-014B-AE2E-B11AA3E37DB5}">
      <dsp:nvSpPr>
        <dsp:cNvPr id="0" name=""/>
        <dsp:cNvSpPr/>
      </dsp:nvSpPr>
      <dsp:spPr>
        <a:xfrm>
          <a:off x="3626562" y="453084"/>
          <a:ext cx="1058218" cy="1058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Institutional role(s)</a:t>
          </a:r>
        </a:p>
      </dsp:txBody>
      <dsp:txXfrm>
        <a:off x="3678220" y="504742"/>
        <a:ext cx="954902" cy="954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0DD38-4042-4601-9492-39508B2BF3DB}" type="datetimeFigureOut">
              <a:rPr lang="de-DE" smtClean="0"/>
              <a:t>22.02.2017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78374-63C8-4333-870E-BFDCB7CA30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32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8374-63C8-4333-870E-BFDCB7CA309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242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683569" y="692702"/>
            <a:ext cx="5472000" cy="5442319"/>
            <a:chOff x="107504" y="433201"/>
            <a:chExt cx="6912768" cy="5986816"/>
          </a:xfrm>
        </p:grpSpPr>
        <p:sp>
          <p:nvSpPr>
            <p:cNvPr id="3" name="Rechteck 2"/>
            <p:cNvSpPr/>
            <p:nvPr/>
          </p:nvSpPr>
          <p:spPr>
            <a:xfrm>
              <a:off x="107504" y="515361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  <p:sp>
          <p:nvSpPr>
            <p:cNvPr id="10" name="Rechteck 9"/>
            <p:cNvSpPr/>
            <p:nvPr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1601" y="5157192"/>
            <a:ext cx="4895938" cy="749052"/>
          </a:xfrm>
        </p:spPr>
        <p:txBody>
          <a:bodyPr anchor="t" anchorCtr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971601" y="3356992"/>
            <a:ext cx="4895938" cy="1551580"/>
          </a:xfrm>
        </p:spPr>
        <p:txBody>
          <a:bodyPr anchor="b" anchorCtr="0"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dirty="0" smtClean="0"/>
              <a:t>Click </a:t>
            </a:r>
            <a:r>
              <a:rPr lang="de-DE" altLang="de-DE" noProof="0" dirty="0" err="1" smtClean="0"/>
              <a:t>to</a:t>
            </a:r>
            <a:r>
              <a:rPr lang="de-DE" altLang="de-DE" noProof="0" dirty="0" smtClean="0"/>
              <a:t> </a:t>
            </a:r>
            <a:r>
              <a:rPr lang="de-DE" altLang="de-DE" noProof="0" dirty="0" err="1" smtClean="0"/>
              <a:t>edit</a:t>
            </a:r>
            <a:r>
              <a:rPr lang="de-DE" altLang="de-DE" noProof="0" dirty="0" smtClean="0"/>
              <a:t> Master title </a:t>
            </a:r>
            <a:br>
              <a:rPr lang="de-DE" altLang="de-DE" noProof="0" dirty="0" smtClean="0"/>
            </a:br>
            <a:r>
              <a:rPr lang="de-DE" altLang="de-DE" noProof="0" dirty="0" smtClean="0"/>
              <a:t>style in zwei Zeilen</a:t>
            </a:r>
            <a:br>
              <a:rPr lang="de-DE" altLang="de-DE" noProof="0" dirty="0" smtClean="0"/>
            </a:br>
            <a:r>
              <a:rPr lang="de-DE" altLang="de-DE" noProof="0" dirty="0" smtClean="0"/>
              <a:t>oder in drei Zeilen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  <p:pic>
        <p:nvPicPr>
          <p:cNvPr id="12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5" name="Gruppieren 3"/>
          <p:cNvGrpSpPr/>
          <p:nvPr userDrawn="1"/>
        </p:nvGrpSpPr>
        <p:grpSpPr>
          <a:xfrm>
            <a:off x="683569" y="692702"/>
            <a:ext cx="5472000" cy="5442319"/>
            <a:chOff x="107504" y="433201"/>
            <a:chExt cx="6912768" cy="5986816"/>
          </a:xfrm>
        </p:grpSpPr>
        <p:sp>
          <p:nvSpPr>
            <p:cNvPr id="16" name="Rechteck 15"/>
            <p:cNvSpPr/>
            <p:nvPr userDrawn="1"/>
          </p:nvSpPr>
          <p:spPr>
            <a:xfrm>
              <a:off x="107504" y="515361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</p:grpSp>
      <p:sp>
        <p:nvSpPr>
          <p:cNvPr id="18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1601" y="5157192"/>
            <a:ext cx="4895938" cy="749052"/>
          </a:xfrm>
        </p:spPr>
        <p:txBody>
          <a:bodyPr anchor="t" anchorCtr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19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971601" y="3356992"/>
            <a:ext cx="4895938" cy="1551580"/>
          </a:xfrm>
        </p:spPr>
        <p:txBody>
          <a:bodyPr anchor="b" anchorCtr="0"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dirty="0" smtClean="0"/>
              <a:t>Click </a:t>
            </a:r>
            <a:r>
              <a:rPr lang="de-DE" altLang="de-DE" noProof="0" dirty="0" err="1" smtClean="0"/>
              <a:t>to</a:t>
            </a:r>
            <a:r>
              <a:rPr lang="de-DE" altLang="de-DE" noProof="0" dirty="0" smtClean="0"/>
              <a:t> </a:t>
            </a:r>
            <a:r>
              <a:rPr lang="de-DE" altLang="de-DE" noProof="0" dirty="0" err="1" smtClean="0"/>
              <a:t>edit</a:t>
            </a:r>
            <a:r>
              <a:rPr lang="de-DE" altLang="de-DE" noProof="0" dirty="0" smtClean="0"/>
              <a:t> Master title </a:t>
            </a:r>
            <a:br>
              <a:rPr lang="de-DE" altLang="de-DE" noProof="0" dirty="0" smtClean="0"/>
            </a:br>
            <a:r>
              <a:rPr lang="de-DE" altLang="de-DE" noProof="0" dirty="0" smtClean="0"/>
              <a:t>style in zwei Zeilen</a:t>
            </a:r>
            <a:br>
              <a:rPr lang="de-DE" altLang="de-DE" noProof="0" dirty="0" smtClean="0"/>
            </a:br>
            <a:r>
              <a:rPr lang="de-DE" altLang="de-DE" noProof="0" dirty="0" smtClean="0"/>
              <a:t>oder in drei Zeilen</a:t>
            </a:r>
          </a:p>
        </p:txBody>
      </p:sp>
      <p:pic>
        <p:nvPicPr>
          <p:cNvPr id="20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21" name="Grafik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90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683569" y="767385"/>
            <a:ext cx="5472000" cy="536763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 smtClean="0"/>
          </a:p>
        </p:txBody>
      </p:sp>
      <p:sp>
        <p:nvSpPr>
          <p:cNvPr id="22" name="Rechteck 21"/>
          <p:cNvSpPr/>
          <p:nvPr userDrawn="1"/>
        </p:nvSpPr>
        <p:spPr>
          <a:xfrm>
            <a:off x="683569" y="692695"/>
            <a:ext cx="5472000" cy="104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 smtClean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971603" y="980734"/>
            <a:ext cx="4821203" cy="433387"/>
          </a:xfrm>
          <a:noFill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971603" y="1700815"/>
            <a:ext cx="4812091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345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683568" y="1484790"/>
            <a:ext cx="6048672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5066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4"/>
          </p:nvPr>
        </p:nvSpPr>
        <p:spPr bwMode="gray">
          <a:xfrm>
            <a:off x="684215" y="1484784"/>
            <a:ext cx="7776219" cy="4465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468807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4009" y="1484784"/>
            <a:ext cx="3816424" cy="44651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Bildplatzhalter 5"/>
          <p:cNvSpPr>
            <a:spLocks noGrp="1"/>
          </p:cNvSpPr>
          <p:nvPr>
            <p:ph type="pic" sz="quarter" idx="11"/>
          </p:nvPr>
        </p:nvSpPr>
        <p:spPr>
          <a:xfrm>
            <a:off x="683569" y="1484784"/>
            <a:ext cx="3744416" cy="216024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83569" y="3789040"/>
            <a:ext cx="3744416" cy="216091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795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Abschlussfoli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523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Abschluss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914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Agenda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683569" y="767385"/>
            <a:ext cx="5472000" cy="536763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 smtClean="0"/>
          </a:p>
        </p:txBody>
      </p:sp>
      <p:sp>
        <p:nvSpPr>
          <p:cNvPr id="22" name="Rechteck 21"/>
          <p:cNvSpPr/>
          <p:nvPr/>
        </p:nvSpPr>
        <p:spPr>
          <a:xfrm>
            <a:off x="683569" y="692695"/>
            <a:ext cx="5472000" cy="104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 smtClean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971603" y="980734"/>
            <a:ext cx="4821203" cy="433387"/>
          </a:xfrm>
          <a:noFill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971603" y="1700815"/>
            <a:ext cx="4812091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  <p:pic>
        <p:nvPicPr>
          <p:cNvPr id="7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683569" y="767385"/>
            <a:ext cx="5472000" cy="536763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 smtClean="0"/>
          </a:p>
        </p:txBody>
      </p:sp>
      <p:sp>
        <p:nvSpPr>
          <p:cNvPr id="10" name="Rechteck 9"/>
          <p:cNvSpPr/>
          <p:nvPr userDrawn="1"/>
        </p:nvSpPr>
        <p:spPr>
          <a:xfrm>
            <a:off x="683569" y="692695"/>
            <a:ext cx="5472000" cy="1049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 smtClean="0"/>
          </a:p>
        </p:txBody>
      </p:sp>
    </p:spTree>
    <p:extLst>
      <p:ext uri="{BB962C8B-B14F-4D97-AF65-F5344CB8AC3E}">
        <p14:creationId xmlns:p14="http://schemas.microsoft.com/office/powerpoint/2010/main" val="1212108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683568" y="1484790"/>
            <a:ext cx="6048672" cy="4176463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 marL="344479" indent="-342891">
              <a:buFont typeface="+mj-lt"/>
              <a:buAutoNum type="arabicPeriod"/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0440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4"/>
          </p:nvPr>
        </p:nvSpPr>
        <p:spPr bwMode="gray">
          <a:xfrm>
            <a:off x="684215" y="1484784"/>
            <a:ext cx="7776219" cy="446516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399575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4009" y="1484784"/>
            <a:ext cx="3816424" cy="44651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Bildplatzhalter 5"/>
          <p:cNvSpPr>
            <a:spLocks noGrp="1"/>
          </p:cNvSpPr>
          <p:nvPr>
            <p:ph type="pic" sz="quarter" idx="11"/>
          </p:nvPr>
        </p:nvSpPr>
        <p:spPr>
          <a:xfrm>
            <a:off x="683569" y="1484784"/>
            <a:ext cx="3744416" cy="216024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DE" altLang="de-DE" dirty="0" smtClean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83569" y="3789040"/>
            <a:ext cx="3744416" cy="216091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286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Abschlussfoli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6" name="Gruppieren 25"/>
          <p:cNvGrpSpPr/>
          <p:nvPr/>
        </p:nvGrpSpPr>
        <p:grpSpPr>
          <a:xfrm>
            <a:off x="683569" y="692696"/>
            <a:ext cx="5472000" cy="5472608"/>
            <a:chOff x="107504" y="433201"/>
            <a:chExt cx="6912768" cy="6020135"/>
          </a:xfrm>
        </p:grpSpPr>
        <p:sp>
          <p:nvSpPr>
            <p:cNvPr id="27" name="Rechteck 26"/>
            <p:cNvSpPr/>
            <p:nvPr/>
          </p:nvSpPr>
          <p:spPr>
            <a:xfrm>
              <a:off x="107504" y="548680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1602" y="5157198"/>
            <a:ext cx="3486242" cy="740863"/>
          </a:xfrm>
        </p:spPr>
        <p:txBody>
          <a:bodyPr/>
          <a:lstStyle>
            <a:lvl1pPr>
              <a:lnSpc>
                <a:spcPct val="114000"/>
              </a:lnSpc>
              <a:defRPr sz="13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71603" y="4437465"/>
            <a:ext cx="3842125" cy="503709"/>
          </a:xfrm>
        </p:spPr>
        <p:txBody>
          <a:bodyPr anchor="b" anchorCtr="0"/>
          <a:lstStyle>
            <a:lvl1pPr>
              <a:lnSpc>
                <a:spcPct val="114000"/>
              </a:lnSpc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3201" y="5301408"/>
            <a:ext cx="1002350" cy="67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uppieren 25"/>
          <p:cNvGrpSpPr/>
          <p:nvPr userDrawn="1"/>
        </p:nvGrpSpPr>
        <p:grpSpPr>
          <a:xfrm>
            <a:off x="683569" y="692696"/>
            <a:ext cx="5472000" cy="5472608"/>
            <a:chOff x="107504" y="433201"/>
            <a:chExt cx="6912768" cy="6020135"/>
          </a:xfrm>
        </p:grpSpPr>
        <p:sp>
          <p:nvSpPr>
            <p:cNvPr id="15" name="Rechteck 14"/>
            <p:cNvSpPr/>
            <p:nvPr userDrawn="1"/>
          </p:nvSpPr>
          <p:spPr>
            <a:xfrm>
              <a:off x="107504" y="548680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  <p:sp>
          <p:nvSpPr>
            <p:cNvPr id="16" name="Rechteck 15"/>
            <p:cNvSpPr/>
            <p:nvPr userDrawn="1"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</p:grpSp>
      <p:sp>
        <p:nvSpPr>
          <p:cNvPr id="17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71603" y="4437465"/>
            <a:ext cx="3842125" cy="503709"/>
          </a:xfrm>
        </p:spPr>
        <p:txBody>
          <a:bodyPr anchor="b" anchorCtr="0"/>
          <a:lstStyle>
            <a:lvl1pPr>
              <a:lnSpc>
                <a:spcPct val="114000"/>
              </a:lnSpc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pic>
        <p:nvPicPr>
          <p:cNvPr id="18" name="Grafik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19" name="Grafik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  <p:pic>
        <p:nvPicPr>
          <p:cNvPr id="20" name="Picture 1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3201" y="5301408"/>
            <a:ext cx="1002350" cy="67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40516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Abschlussfoli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753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Abschluss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897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uppieren 3"/>
          <p:cNvGrpSpPr/>
          <p:nvPr userDrawn="1"/>
        </p:nvGrpSpPr>
        <p:grpSpPr>
          <a:xfrm>
            <a:off x="683569" y="692702"/>
            <a:ext cx="5472000" cy="5442319"/>
            <a:chOff x="107504" y="433201"/>
            <a:chExt cx="6912768" cy="5986816"/>
          </a:xfrm>
        </p:grpSpPr>
        <p:sp>
          <p:nvSpPr>
            <p:cNvPr id="3" name="Rechteck 2"/>
            <p:cNvSpPr/>
            <p:nvPr userDrawn="1"/>
          </p:nvSpPr>
          <p:spPr>
            <a:xfrm>
              <a:off x="107504" y="515361"/>
              <a:ext cx="6912768" cy="59046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  <p:sp>
          <p:nvSpPr>
            <p:cNvPr id="10" name="Rechteck 9"/>
            <p:cNvSpPr/>
            <p:nvPr userDrawn="1"/>
          </p:nvSpPr>
          <p:spPr>
            <a:xfrm>
              <a:off x="107504" y="433201"/>
              <a:ext cx="6912768" cy="11547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err="1" smtClean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 bwMode="gray">
          <a:xfrm>
            <a:off x="971601" y="5157192"/>
            <a:ext cx="4895938" cy="749052"/>
          </a:xfrm>
        </p:spPr>
        <p:txBody>
          <a:bodyPr anchor="t" anchorCtr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 userDrawn="1">
            <p:ph type="ctrTitle" hasCustomPrompt="1"/>
          </p:nvPr>
        </p:nvSpPr>
        <p:spPr bwMode="gray">
          <a:xfrm>
            <a:off x="971601" y="3356992"/>
            <a:ext cx="4895938" cy="1551580"/>
          </a:xfrm>
        </p:spPr>
        <p:txBody>
          <a:bodyPr anchor="b" anchorCtr="0"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altLang="de-DE" noProof="0" dirty="0" smtClean="0"/>
              <a:t>Click </a:t>
            </a:r>
            <a:r>
              <a:rPr lang="de-DE" altLang="de-DE" noProof="0" dirty="0" err="1" smtClean="0"/>
              <a:t>to</a:t>
            </a:r>
            <a:r>
              <a:rPr lang="de-DE" altLang="de-DE" noProof="0" dirty="0" smtClean="0"/>
              <a:t> </a:t>
            </a:r>
            <a:r>
              <a:rPr lang="de-DE" altLang="de-DE" noProof="0" dirty="0" err="1" smtClean="0"/>
              <a:t>edit</a:t>
            </a:r>
            <a:r>
              <a:rPr lang="de-DE" altLang="de-DE" noProof="0" dirty="0" smtClean="0"/>
              <a:t> Master title </a:t>
            </a:r>
            <a:br>
              <a:rPr lang="de-DE" altLang="de-DE" noProof="0" dirty="0" smtClean="0"/>
            </a:br>
            <a:r>
              <a:rPr lang="de-DE" altLang="de-DE" noProof="0" dirty="0" smtClean="0"/>
              <a:t>style in zwei Zeilen</a:t>
            </a:r>
            <a:br>
              <a:rPr lang="de-DE" altLang="de-DE" noProof="0" dirty="0" smtClean="0"/>
            </a:br>
            <a:r>
              <a:rPr lang="de-DE" altLang="de-DE" noProof="0" dirty="0" smtClean="0"/>
              <a:t>oder in drei Zeilen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2" y="1108107"/>
            <a:ext cx="1799856" cy="11916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20990"/>
            <a:ext cx="2168616" cy="4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01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054" y="390125"/>
            <a:ext cx="1224000" cy="812443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620694"/>
            <a:ext cx="6048672" cy="433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  <a:endParaRPr lang="de-DE" altLang="de-DE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483544"/>
            <a:ext cx="7776219" cy="446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dirty="0" smtClean="0"/>
          </a:p>
          <a:p>
            <a:pPr lvl="0"/>
            <a:r>
              <a:rPr lang="de-DE" altLang="de-DE" dirty="0" smtClean="0"/>
              <a:t>Click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edit</a:t>
            </a:r>
            <a:r>
              <a:rPr lang="de-DE" altLang="de-DE" dirty="0" smtClean="0"/>
              <a:t> Master </a:t>
            </a:r>
            <a:r>
              <a:rPr lang="de-DE" altLang="de-DE" dirty="0" err="1" smtClean="0"/>
              <a:t>text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styles</a:t>
            </a:r>
            <a:endParaRPr lang="de-DE" altLang="de-DE" dirty="0" smtClean="0"/>
          </a:p>
          <a:p>
            <a:pPr lvl="1"/>
            <a:r>
              <a:rPr lang="de-DE" altLang="de-DE" dirty="0" smtClean="0"/>
              <a:t>Second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  <a:p>
            <a:pPr lvl="2"/>
            <a:r>
              <a:rPr lang="de-DE" altLang="de-DE" dirty="0" smtClean="0"/>
              <a:t>Third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  <a:p>
            <a:pPr lvl="3"/>
            <a:r>
              <a:rPr lang="de-DE" altLang="de-DE" dirty="0" err="1" smtClean="0"/>
              <a:t>Fourth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  <a:p>
            <a:pPr lvl="4"/>
            <a:r>
              <a:rPr lang="de-DE" altLang="de-DE" dirty="0" err="1" smtClean="0"/>
              <a:t>Fifth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level</a:t>
            </a:r>
            <a:endParaRPr lang="de-DE" altLang="de-DE" dirty="0" smtClean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579078" y="6538919"/>
            <a:ext cx="1186979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de-DE" altLang="de-DE" sz="900" smtClean="0"/>
              <a:t>Seite </a:t>
            </a:r>
            <a:fld id="{C4818D02-A92A-48CC-BA3A-9797143E1A3F}" type="slidenum">
              <a:rPr lang="de-DE" altLang="de-DE" sz="900" smtClean="0"/>
              <a:pPr algn="r"/>
              <a:t>‹Nr.›</a:t>
            </a:fld>
            <a:endParaRPr lang="de-DE" altLang="de-DE" sz="900"/>
          </a:p>
        </p:txBody>
      </p:sp>
    </p:spTree>
    <p:extLst>
      <p:ext uri="{BB962C8B-B14F-4D97-AF65-F5344CB8AC3E}">
        <p14:creationId xmlns:p14="http://schemas.microsoft.com/office/powerpoint/2010/main" val="36474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70" r:id="rId10"/>
    <p:sldLayoutId id="2147483675" r:id="rId11"/>
    <p:sldLayoutId id="2147483654" r:id="rId12"/>
    <p:sldLayoutId id="2147483661" r:id="rId13"/>
    <p:sldLayoutId id="2147483679" r:id="rId14"/>
    <p:sldLayoutId id="2147483672" r:id="rId15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113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5pPr>
      <a:lvl6pPr marL="457189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914377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1371566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828754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79384" indent="-177796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361942" indent="-180970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+mn-cs"/>
        </a:defRPr>
      </a:lvl3pPr>
      <a:lvl4pPr marL="542912" indent="-180970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714357" indent="-177796" algn="l" rtl="0" eaLnBrk="1" fontAlgn="base" hangingPunct="1">
        <a:lnSpc>
          <a:spcPct val="102000"/>
        </a:lnSpc>
        <a:spcBef>
          <a:spcPct val="0"/>
        </a:spcBef>
        <a:spcAft>
          <a:spcPts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641335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6pPr>
      <a:lvl7pPr marL="1098523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7pPr>
      <a:lvl8pPr marL="1555712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8pPr>
      <a:lvl9pPr marL="2012900" algn="l" rtl="0" eaLnBrk="1" fontAlgn="base" hangingPunct="1">
        <a:lnSpc>
          <a:spcPts val="22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6" orient="horz" pos="2160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pos="431" userDrawn="1">
          <p15:clr>
            <a:srgbClr val="F26B43"/>
          </p15:clr>
        </p15:guide>
        <p15:guide id="9" orient="horz" pos="3748" userDrawn="1">
          <p15:clr>
            <a:srgbClr val="F26B43"/>
          </p15:clr>
        </p15:guide>
        <p15:guide id="10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profiles-seo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doi.org/8zx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502.0570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2042" y="3356993"/>
            <a:ext cx="4812091" cy="864095"/>
          </a:xfrm>
        </p:spPr>
        <p:txBody>
          <a:bodyPr/>
          <a:lstStyle/>
          <a:p>
            <a:r>
              <a:rPr lang="de-DE" altLang="de-DE" smtClean="0"/>
              <a:t>So funktioniert‘s! Akademisches Identitätsmanagement</a:t>
            </a:r>
            <a:endParaRPr lang="de-DE" altLang="de-DE"/>
          </a:p>
        </p:txBody>
      </p:sp>
      <p:sp>
        <p:nvSpPr>
          <p:cNvPr id="4" name="Textfeld 3"/>
          <p:cNvSpPr txBox="1"/>
          <p:nvPr/>
        </p:nvSpPr>
        <p:spPr>
          <a:xfrm>
            <a:off x="899592" y="5157192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Lambert Heller</a:t>
            </a:r>
          </a:p>
          <a:p>
            <a:r>
              <a:rPr lang="de-DE" smtClean="0"/>
              <a:t>Jahrestagung der ForschungsreferentInnen</a:t>
            </a:r>
            <a:endParaRPr lang="de-DE"/>
          </a:p>
          <a:p>
            <a:r>
              <a:rPr lang="de-DE" smtClean="0"/>
              <a:t>Potsdam, 16. Februar 2017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087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912768" cy="433387"/>
          </a:xfrm>
        </p:spPr>
        <p:txBody>
          <a:bodyPr/>
          <a:lstStyle/>
          <a:p>
            <a:r>
              <a:rPr lang="de-DE" smtClean="0"/>
              <a:t>U-Multirank und REF (2014)</a:t>
            </a:r>
            <a:br>
              <a:rPr lang="de-DE" smtClean="0"/>
            </a:br>
            <a:r>
              <a:rPr lang="de-DE" smtClean="0"/>
              <a:t>Wie bewertet man eine Forschungsinstitution?</a:t>
            </a:r>
            <a:endParaRPr lang="de-DE"/>
          </a:p>
        </p:txBody>
      </p:sp>
      <p:pic>
        <p:nvPicPr>
          <p:cNvPr id="2052" name="Picture 4" descr="http://www.baltic-course.com/eng/education/images/text/121218_UMultira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0325"/>
            <a:ext cx="5343525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371341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Inhaltsplatzhalter 1"/>
          <p:cNvSpPr txBox="1">
            <a:spLocks/>
          </p:cNvSpPr>
          <p:nvPr/>
        </p:nvSpPr>
        <p:spPr bwMode="gray">
          <a:xfrm>
            <a:off x="684215" y="1484784"/>
            <a:ext cx="7776219" cy="44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4" indent="-177796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361942" indent="-180970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542912" indent="-180970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714357" indent="-177796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641335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1098523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1555712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012900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 smtClean="0"/>
              <a:t>Ein gewisser Fortschritt: Beide ohne Journal-Indikatoren wie JIF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 smtClean="0"/>
              <a:t>Ein Problem des U-M: Verschiedenartige Indikatoren in einer „Formel“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 smtClean="0"/>
              <a:t>Ein Problem des REF: Ziel, akademische „Exzellenz“ zu messen</a:t>
            </a:r>
          </a:p>
          <a:p>
            <a:endParaRPr lang="de-DE" kern="0"/>
          </a:p>
        </p:txBody>
      </p:sp>
    </p:spTree>
    <p:extLst>
      <p:ext uri="{BB962C8B-B14F-4D97-AF65-F5344CB8AC3E}">
        <p14:creationId xmlns:p14="http://schemas.microsoft.com/office/powerpoint/2010/main" val="2434766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653136"/>
            <a:ext cx="3384376" cy="1408747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4797152"/>
            <a:ext cx="3096344" cy="1021793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5832648" cy="433387"/>
          </a:xfrm>
        </p:spPr>
        <p:txBody>
          <a:bodyPr/>
          <a:lstStyle/>
          <a:p>
            <a:r>
              <a:rPr lang="de-DE"/>
              <a:t>Beispiele: Was</a:t>
            </a:r>
            <a:r>
              <a:rPr lang="de-DE" smtClean="0"/>
              <a:t> wir schon wissen (könnten) – was aber selten gemessen wird</a:t>
            </a:r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4797152"/>
            <a:ext cx="2016224" cy="727772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752" y="5877272"/>
            <a:ext cx="1612280" cy="631223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5733256"/>
            <a:ext cx="2915816" cy="83309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4047" y="4189044"/>
            <a:ext cx="2520281" cy="560763"/>
          </a:xfrm>
          <a:prstGeom prst="rect">
            <a:avLst/>
          </a:prstGeom>
        </p:spPr>
      </p:pic>
      <p:sp>
        <p:nvSpPr>
          <p:cNvPr id="10" name="Inhaltsplatzhalter 1"/>
          <p:cNvSpPr txBox="1">
            <a:spLocks/>
          </p:cNvSpPr>
          <p:nvPr/>
        </p:nvSpPr>
        <p:spPr bwMode="gray">
          <a:xfrm>
            <a:off x="684215" y="1484784"/>
            <a:ext cx="7776219" cy="44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4" indent="-177796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361942" indent="-180970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542912" indent="-180970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714357" indent="-177796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641335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1098523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1555712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012900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/>
              <a:t>„Artikel X gehört zu 10% der meistzitierten Artikeln im Fach Y.“ – Solche Aussagen sind ein (nicht perfekter) Weg, nach Fächern zu normalisieren.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/>
              <a:t>Semantische Ähnlichkeit zwischen zitierenden und zitierten Texten – welche „Distanz“ hat ein Text zurückgelegt? (Knoth 2014)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 smtClean="0"/>
              <a:t>Anteil offen zugänglicher Forschungsergebnisse (Open Access), siehe z.B. bei ImpactStory oder dissem.in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/>
              <a:t>Anteil offen „produzierter“ Forschung (Open Science), z.B. Diskussionen bei MathOverflow oder in Blogs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/>
              <a:t>Offener Peer Review (OPR), siehe z.B. bei F1000 oder Publons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 smtClean="0"/>
              <a:t>Relative Citation Ration (RCR)</a:t>
            </a:r>
            <a:endParaRPr lang="de-DE" ker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0"/>
              <a:t>...</a:t>
            </a:r>
          </a:p>
          <a:p>
            <a:endParaRPr lang="de-DE" kern="0"/>
          </a:p>
        </p:txBody>
      </p:sp>
    </p:spTree>
    <p:extLst>
      <p:ext uri="{BB962C8B-B14F-4D97-AF65-F5344CB8AC3E}">
        <p14:creationId xmlns:p14="http://schemas.microsoft.com/office/powerpoint/2010/main" val="1801812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nature.com/polopoly_fs/7.25454.1429629880!/image/Leiden1.jpg_gen/derivatives/landscape_630/Leid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39852"/>
            <a:ext cx="6660232" cy="421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mtClean="0"/>
              <a:t>Quantitative </a:t>
            </a:r>
            <a:r>
              <a:rPr lang="de-DE"/>
              <a:t>sollte qualitative Bewertung unterstützen, nicht umgekehrt.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mtClean="0"/>
              <a:t>Forschung </a:t>
            </a:r>
            <a:r>
              <a:rPr lang="de-DE"/>
              <a:t>sollte anhand ihres eigenen Anspruchs bewertet werden.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mtClean="0"/>
              <a:t>Daten </a:t>
            </a:r>
            <a:r>
              <a:rPr lang="de-DE"/>
              <a:t>und Methoden sollten offen und reproduzierbar sein, und regelmäßig hinterfragt werden</a:t>
            </a:r>
            <a:r>
              <a:rPr lang="de-DE" smtClean="0"/>
              <a:t>.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480720" cy="433387"/>
          </a:xfrm>
        </p:spPr>
        <p:txBody>
          <a:bodyPr/>
          <a:lstStyle/>
          <a:p>
            <a:r>
              <a:rPr lang="de-DE" smtClean="0"/>
              <a:t>Leiden Manifesto (2014) </a:t>
            </a:r>
            <a:r>
              <a:rPr lang="de-DE"/>
              <a:t>–</a:t>
            </a:r>
            <a:r>
              <a:rPr lang="de-DE" smtClean="0"/>
              <a:t> Einige Kernaussagen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051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912768" cy="433387"/>
          </a:xfrm>
        </p:spPr>
        <p:txBody>
          <a:bodyPr/>
          <a:lstStyle/>
          <a:p>
            <a:r>
              <a:rPr lang="de-DE"/>
              <a:t>E</a:t>
            </a:r>
            <a:r>
              <a:rPr lang="de-DE" smtClean="0"/>
              <a:t>inige Anregungen zur Diskussion</a:t>
            </a:r>
            <a:endParaRPr lang="de-DE"/>
          </a:p>
        </p:txBody>
      </p:sp>
      <p:sp>
        <p:nvSpPr>
          <p:cNvPr id="8" name="Inhaltsplatzhalter 1"/>
          <p:cNvSpPr txBox="1">
            <a:spLocks/>
          </p:cNvSpPr>
          <p:nvPr/>
        </p:nvSpPr>
        <p:spPr bwMode="gray">
          <a:xfrm>
            <a:off x="684215" y="1484784"/>
            <a:ext cx="7776219" cy="44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4" indent="-177796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361942" indent="-180970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542912" indent="-180970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714357" indent="-177796" algn="l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641335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1098523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1555712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012900" algn="l" rtl="0" eaLnBrk="1" fontAlgn="base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de-DE" kern="0"/>
              <a:t>Bibliometrie kann aufschlußreich sein. Sie ist zumindest nicht „schuld“ an der Art, wie sie bei „Impact-Faktoren“ oder Rankings verwendet wird.</a:t>
            </a:r>
          </a:p>
          <a:p>
            <a:pPr marL="285750" indent="-285750">
              <a:buFont typeface="Arial"/>
              <a:buChar char="•"/>
            </a:pPr>
            <a:r>
              <a:rPr lang="de-DE" kern="0"/>
              <a:t>Gaming ist nicht einmal das Hauptproblem – </a:t>
            </a:r>
            <a:r>
              <a:rPr lang="de-DE" kern="0" smtClean="0"/>
              <a:t>wenngleich </a:t>
            </a:r>
            <a:r>
              <a:rPr lang="de-DE" kern="0"/>
              <a:t>allgegenwärtig.</a:t>
            </a:r>
          </a:p>
          <a:p>
            <a:pPr marL="285750" indent="-285750">
              <a:buFont typeface="Arial"/>
              <a:buChar char="•"/>
            </a:pPr>
            <a:r>
              <a:rPr lang="de-DE" kern="0" smtClean="0"/>
              <a:t>Renommee </a:t>
            </a:r>
            <a:r>
              <a:rPr lang="de-DE" kern="0"/>
              <a:t>von </a:t>
            </a:r>
            <a:r>
              <a:rPr lang="de-DE" kern="0" smtClean="0"/>
              <a:t>Verlagsmarken </a:t>
            </a:r>
            <a:r>
              <a:rPr lang="de-DE" kern="0"/>
              <a:t>ist auch keine </a:t>
            </a:r>
            <a:r>
              <a:rPr lang="de-DE" kern="0" smtClean="0"/>
              <a:t>Alternative.</a:t>
            </a:r>
            <a:endParaRPr lang="de-DE" kern="0"/>
          </a:p>
          <a:p>
            <a:endParaRPr lang="de-DE" kern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2852936"/>
            <a:ext cx="2366640" cy="355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11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984776" cy="433387"/>
          </a:xfrm>
        </p:spPr>
        <p:txBody>
          <a:bodyPr/>
          <a:lstStyle/>
          <a:p>
            <a:r>
              <a:rPr lang="en-US"/>
              <a:t>ResearchGate </a:t>
            </a:r>
            <a:r>
              <a:rPr lang="en-US" smtClean="0"/>
              <a:t>(seit </a:t>
            </a:r>
            <a:r>
              <a:rPr lang="en-US"/>
              <a:t>2011): 7 </a:t>
            </a:r>
            <a:r>
              <a:rPr lang="en-US" smtClean="0"/>
              <a:t>Mio. registrierte Nutzer – alles offen, zumindest für Suchmaschinen</a:t>
            </a:r>
            <a:r>
              <a:rPr lang="en-US"/>
              <a:t/>
            </a:r>
            <a:br>
              <a:rPr lang="en-US"/>
            </a:b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36" y="1431083"/>
            <a:ext cx="5346923" cy="537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74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768752" cy="433387"/>
          </a:xfrm>
        </p:spPr>
        <p:txBody>
          <a:bodyPr/>
          <a:lstStyle/>
          <a:p>
            <a:r>
              <a:rPr lang="en-US"/>
              <a:t>Academia.edu (</a:t>
            </a:r>
            <a:r>
              <a:rPr lang="en-US" smtClean="0"/>
              <a:t>seit </a:t>
            </a:r>
            <a:r>
              <a:rPr lang="en-US"/>
              <a:t>2008): 21 Mio. Registrierte Nutzer </a:t>
            </a:r>
            <a:r>
              <a:rPr lang="en-US" smtClean="0"/>
              <a:t>– ebenfalls offen für </a:t>
            </a:r>
            <a:r>
              <a:rPr lang="en-US"/>
              <a:t>Suchmaschinen</a:t>
            </a:r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8280920" cy="4287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74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smtClean="0"/>
              <a:t>Versuchen Sie mal…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a</a:t>
            </a:r>
            <a:r>
              <a:rPr lang="de-DE" smtClean="0"/>
              <a:t>lle „Ihre“ Daten herunterzuladen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o</a:t>
            </a:r>
            <a:r>
              <a:rPr lang="de-DE" smtClean="0"/>
              <a:t>der zumindest strukturierte Publikations</a:t>
            </a:r>
            <a:r>
              <a:rPr lang="de-DE" i="1" smtClean="0"/>
              <a:t>angaben</a:t>
            </a:r>
            <a:r>
              <a:rPr lang="de-DE" smtClean="0"/>
              <a:t> (BibTeX, Citavi…).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mtClean="0"/>
              <a:t>Einen Link auf eine externe Publikation unterzubringen…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o</a:t>
            </a:r>
            <a:r>
              <a:rPr lang="de-DE" smtClean="0"/>
              <a:t>der eine maschinenlesbare freie Lizenz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o</a:t>
            </a:r>
            <a:r>
              <a:rPr lang="de-DE" smtClean="0"/>
              <a:t>der ein anspielbares Video (direkt oder per YouTube)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o</a:t>
            </a:r>
            <a:r>
              <a:rPr lang="de-DE" smtClean="0"/>
              <a:t>der ein Profil für einE Co-AutorIn ohne institutionelle Zugehörigkeit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mtClean="0"/>
              <a:t>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/>
          </a:p>
          <a:p>
            <a:r>
              <a:rPr lang="de-DE" smtClean="0"/>
              <a:t>Was dahinter steckt: Entdeckbarkeit und soziale Netz als Geschäftsmodell.</a:t>
            </a:r>
          </a:p>
          <a:p>
            <a:endParaRPr lang="de-DE" smtClean="0"/>
          </a:p>
          <a:p>
            <a:r>
              <a:rPr lang="de-DE"/>
              <a:t>C</a:t>
            </a:r>
            <a:r>
              <a:rPr lang="de-DE" smtClean="0"/>
              <a:t>autionary tale: Der Aufkauf von Mendeley, SSRN etc. durch Elsevier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mtClean="0"/>
          </a:p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Mit ResearchGate geht alles?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9467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Google Scholar-Profile – bibliographische Daten durch Crowdsourcing verbessern</a:t>
            </a:r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58" y="1772816"/>
            <a:ext cx="8208912" cy="465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85415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Vermutlich die Zukunft: Autonome und offene Integration von Profilen durch ORCID </a:t>
            </a:r>
            <a:endParaRPr lang="de-DE"/>
          </a:p>
        </p:txBody>
      </p:sp>
      <p:pic>
        <p:nvPicPr>
          <p:cNvPr id="2050" name="Picture 2" descr="C:\Users\HellerL\AppData\Local\Temp\ORCIDIntegrations2017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364998"/>
            <a:ext cx="7072483" cy="530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77389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sz="2200" b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Versuchsanordnung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Rufen Sie ein Inkognito-Fenster in Ihrem Browser auf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Suchen Sie mit Google nach Ihrem Namen (falls zur Unterscheidung erforderlich ergänzend mit Orts- oder Institutionsnamen)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Welches sind die ersten drei Treffer?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480720" cy="433387"/>
          </a:xfrm>
        </p:spPr>
        <p:txBody>
          <a:bodyPr/>
          <a:lstStyle/>
          <a:p>
            <a:r>
              <a:rPr lang="de-DE"/>
              <a:t>“Google yourself!” </a:t>
            </a:r>
            <a:br>
              <a:rPr lang="de-DE"/>
            </a:br>
            <a:r>
              <a:rPr lang="de-DE"/>
              <a:t>– Digitale Identität im Selbstversuch ;-)</a:t>
            </a:r>
            <a:br>
              <a:rPr lang="de-DE"/>
            </a:b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798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smtClean="0"/>
              <a:t>Von Journal Impact Factor (1975) bis Leiden Manifesto (2014)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smtClean="0"/>
              <a:t>ReseearchGate, Academia.edu, Google Scholar und ORCID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/>
              <a:t>“Google yourself!” – Digitale Identität im Selbstversuch ;-)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smtClean="0"/>
              <a:t>Optional: Zukunft der Forschungsinformationssysteme</a:t>
            </a:r>
            <a:endParaRPr lang="en-US" sz="200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000" smtClean="0"/>
          </a:p>
          <a:p>
            <a:pPr>
              <a:lnSpc>
                <a:spcPct val="150000"/>
              </a:lnSpc>
            </a:pPr>
            <a:endParaRPr lang="en-US" sz="2000"/>
          </a:p>
          <a:p>
            <a:pPr>
              <a:lnSpc>
                <a:spcPct val="150000"/>
              </a:lnSpc>
            </a:pPr>
            <a:endParaRPr lang="en-US" sz="2000"/>
          </a:p>
          <a:p>
            <a:pPr>
              <a:lnSpc>
                <a:spcPct val="150000"/>
              </a:lnSpc>
            </a:pPr>
            <a:endParaRPr lang="en-US" sz="2000"/>
          </a:p>
          <a:p>
            <a:pPr>
              <a:lnSpc>
                <a:spcPct val="150000"/>
              </a:lnSpc>
            </a:pPr>
            <a:endParaRPr lang="en-US" sz="2000" b="1" smtClean="0"/>
          </a:p>
          <a:p>
            <a:pPr>
              <a:lnSpc>
                <a:spcPct val="150000"/>
              </a:lnSpc>
            </a:pPr>
            <a:r>
              <a:rPr lang="en-US" sz="2800" b="1" smtClean="0"/>
              <a:t>						@Lambo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/>
          </a:p>
          <a:p>
            <a:endParaRPr lang="de-DE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Agenda</a:t>
            </a:r>
            <a:endParaRPr lang="de-DE"/>
          </a:p>
        </p:txBody>
      </p:sp>
      <p:pic>
        <p:nvPicPr>
          <p:cNvPr id="4" name="Bild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79" y="5543525"/>
            <a:ext cx="778083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526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sz="2200" b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Einige Vorschläge zur Auswertung</a:t>
            </a:r>
          </a:p>
          <a:p>
            <a:r>
              <a:rPr lang="de-DE"/>
              <a:t>Clustern Sie die Ergebnisse zunächst danach, wem die Seite gehört</a:t>
            </a:r>
          </a:p>
          <a:p>
            <a:endParaRPr lang="de-DE"/>
          </a:p>
          <a:p>
            <a:r>
              <a:rPr lang="de-DE"/>
              <a:t>Einige mögliche Ergebnisse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Instituts-Website – Arbeitgeber ist Besitzer, aber Sie beeinflussen Inhalt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Private Website, eigener Blog o.ä. – Sie sind Besitzer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ResearchGate, Twitter, Google Scholar – Firmen, aber Sie beeinflussen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Wikipedia-Artikel über Sie – Crowdsourcing, Allmende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Website über z.B. Ihr Buch – Publisher, Amazon... ist Besitzer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...welche Varianten haben Sie noch gefunden?</a:t>
            </a:r>
          </a:p>
          <a:p>
            <a:endParaRPr lang="de-DE"/>
          </a:p>
          <a:p>
            <a:r>
              <a:rPr lang="de-DE"/>
              <a:t>Weitere Kriterien zur Sortierung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Halbwertszeit: Wie aktuell sind und bleiben die Informationen?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Wie bewerten Sie den Wert für Ihre Reputation als ForscherIn?</a:t>
            </a:r>
          </a:p>
          <a:p>
            <a:endParaRPr lang="de-DE"/>
          </a:p>
          <a:p>
            <a:r>
              <a:rPr lang="de-DE"/>
              <a:t>Und was ist mit Ihrer Identität in Google Scholar, ORCID, Scopus...?</a:t>
            </a:r>
          </a:p>
          <a:p>
            <a:pPr marL="465134" lvl="1" indent="-285750">
              <a:buFont typeface="Arial" panose="020B0604020202020204" pitchFamily="34" charset="0"/>
              <a:buChar char="•"/>
            </a:pPr>
            <a:endParaRPr lang="de-DE"/>
          </a:p>
          <a:p>
            <a:pPr marL="465134" lvl="1" indent="-285750">
              <a:buFont typeface="Arial" panose="020B0604020202020204" pitchFamily="34" charset="0"/>
              <a:buChar char="•"/>
            </a:pP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480720" cy="433387"/>
          </a:xfrm>
        </p:spPr>
        <p:txBody>
          <a:bodyPr/>
          <a:lstStyle/>
          <a:p>
            <a:r>
              <a:rPr lang="de-DE"/>
              <a:t>“Google yourself!” </a:t>
            </a:r>
            <a:br>
              <a:rPr lang="de-DE"/>
            </a:br>
            <a:r>
              <a:rPr lang="de-DE"/>
              <a:t>– Digitale Identität im Selbstversuch ;-)</a:t>
            </a:r>
            <a:br>
              <a:rPr lang="de-DE"/>
            </a:b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931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624736" cy="433387"/>
          </a:xfrm>
        </p:spPr>
        <p:txBody>
          <a:bodyPr/>
          <a:lstStyle/>
          <a:p>
            <a:r>
              <a:rPr lang="de-DE" smtClean="0"/>
              <a:t>Persons, networks, research products:</a:t>
            </a:r>
            <a:br>
              <a:rPr lang="de-DE" smtClean="0"/>
            </a:br>
            <a:r>
              <a:rPr lang="de-DE" smtClean="0"/>
              <a:t>Architecture of a scholarly profile</a:t>
            </a:r>
            <a:endParaRPr lang="de-DE"/>
          </a:p>
        </p:txBody>
      </p:sp>
      <p:sp>
        <p:nvSpPr>
          <p:cNvPr id="4" name="Rectangle 55"/>
          <p:cNvSpPr txBox="1">
            <a:spLocks noGrp="1" noChangeArrowheads="1"/>
          </p:cNvSpPr>
          <p:nvPr/>
        </p:nvSpPr>
        <p:spPr bwMode="auto">
          <a:xfrm>
            <a:off x="6329516" y="5903913"/>
            <a:ext cx="2165197" cy="47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r">
              <a:defRPr/>
            </a:pPr>
            <a:endParaRPr lang="de-DE" sz="1400">
              <a:solidFill>
                <a:srgbClr val="142C73"/>
              </a:solidFill>
              <a:cs typeface="+mn-cs"/>
            </a:endParaRPr>
          </a:p>
        </p:txBody>
      </p:sp>
      <p:graphicFrame>
        <p:nvGraphicFramePr>
          <p:cNvPr id="5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321673"/>
              </p:ext>
            </p:extLst>
          </p:nvPr>
        </p:nvGraphicFramePr>
        <p:xfrm>
          <a:off x="323528" y="1476598"/>
          <a:ext cx="8496944" cy="5264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174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 VIVO, everything is modelled in RDF</a:t>
            </a:r>
            <a:br>
              <a:rPr lang="de-DE" smtClean="0"/>
            </a:br>
            <a:r>
              <a:rPr lang="de-DE" smtClean="0"/>
              <a:t>Example: Person – authorship (role) – article </a:t>
            </a:r>
            <a:endParaRPr lang="de-DE"/>
          </a:p>
        </p:txBody>
      </p:sp>
      <p:pic>
        <p:nvPicPr>
          <p:cNvPr id="4" name="Picture 2" descr="Authorshi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412776"/>
            <a:ext cx="7545388" cy="534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1"/>
          <p:cNvSpPr txBox="1">
            <a:spLocks noChangeArrowheads="1"/>
          </p:cNvSpPr>
          <p:nvPr/>
        </p:nvSpPr>
        <p:spPr bwMode="auto">
          <a:xfrm rot="21150838">
            <a:off x="4897040" y="5610712"/>
            <a:ext cx="40185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84400" indent="101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41600" indent="101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98800" indent="101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56000" indent="101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ts val="0"/>
              </a:spcBef>
              <a:defRPr/>
            </a:pPr>
            <a:r>
              <a:rPr lang="de-DE" sz="2400" b="1" smtClean="0">
                <a:solidFill>
                  <a:srgbClr val="CB0537"/>
                </a:solidFill>
              </a:rPr>
              <a:t>Researcher profiles SEO!</a:t>
            </a:r>
          </a:p>
          <a:p>
            <a:pPr defTabSz="914400" eaLnBrk="1" hangingPunct="1">
              <a:spcBef>
                <a:spcPts val="0"/>
              </a:spcBef>
              <a:defRPr/>
            </a:pPr>
            <a:r>
              <a:rPr lang="de-DE" sz="2400" b="1" smtClean="0">
                <a:solidFill>
                  <a:srgbClr val="CB0537"/>
                </a:solidFill>
                <a:hlinkClick r:id="rId3"/>
              </a:rPr>
              <a:t>http://bit.ly/profiles-seo</a:t>
            </a:r>
            <a:r>
              <a:rPr lang="de-DE" sz="2400" b="1" smtClean="0">
                <a:solidFill>
                  <a:srgbClr val="CB0537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6475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Werbeblock ;-)</a:t>
            </a:r>
            <a:br>
              <a:rPr lang="de-DE" smtClean="0"/>
            </a:br>
            <a:r>
              <a:rPr lang="de-DE" smtClean="0"/>
              <a:t>Die TIB mit VIVO bei der CeBIT 2017</a:t>
            </a:r>
            <a:endParaRPr lang="de-DE"/>
          </a:p>
        </p:txBody>
      </p:sp>
      <p:pic>
        <p:nvPicPr>
          <p:cNvPr id="1026" name="Picture 2" descr="http://www.leclustr.org/wp-content/uploads/key-cebit-2017.jpg"/>
          <p:cNvPicPr>
            <a:picLocks noGrp="1" noChangeAspect="1" noChangeArrowheads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8136904" cy="342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65891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907704" y="3429000"/>
            <a:ext cx="367240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err="1" smtClean="0">
                <a:latin typeface="Calibri" panose="020F0502020204030204" pitchFamily="34" charset="0"/>
              </a:rPr>
              <a:t>Vielen Dank!</a:t>
            </a:r>
            <a:endParaRPr lang="de-DE" sz="4000" smtClean="0">
              <a:latin typeface="Calibri" panose="020F0502020204030204" pitchFamily="34" charset="0"/>
            </a:endParaRPr>
          </a:p>
          <a:p>
            <a:endParaRPr lang="de-DE" sz="4000">
              <a:latin typeface="Calibri" panose="020F0502020204030204" pitchFamily="34" charset="0"/>
            </a:endParaRPr>
          </a:p>
          <a:p>
            <a:r>
              <a:rPr lang="de-DE" sz="2800">
                <a:latin typeface="Calibri" panose="020F0502020204030204" pitchFamily="34" charset="0"/>
              </a:rPr>
              <a:t>lambert.heller@tib.eu</a:t>
            </a:r>
          </a:p>
        </p:txBody>
      </p:sp>
    </p:spTree>
    <p:extLst>
      <p:ext uri="{BB962C8B-B14F-4D97-AF65-F5344CB8AC3E}">
        <p14:creationId xmlns:p14="http://schemas.microsoft.com/office/powerpoint/2010/main" val="2040341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r>
              <a:rPr lang="de-DE" smtClean="0"/>
              <a:t>„Journal </a:t>
            </a:r>
            <a:r>
              <a:rPr lang="de-DE"/>
              <a:t>A hat 2014 den Impact Factor </a:t>
            </a:r>
            <a:r>
              <a:rPr lang="de-DE" smtClean="0"/>
              <a:t>3“ </a:t>
            </a:r>
            <a:r>
              <a:rPr lang="de-DE"/>
              <a:t>bedeutet: Alle 2012 und 2013 in Journal A publizierten Artikel wurden im Jahr 2014 durchschnittlich </a:t>
            </a:r>
            <a:r>
              <a:rPr lang="de-DE" smtClean="0"/>
              <a:t>3x zitiert</a:t>
            </a:r>
            <a:endParaRPr lang="de-DE"/>
          </a:p>
          <a:p>
            <a:r>
              <a:rPr lang="de-DE"/>
              <a:t>			</a:t>
            </a:r>
            <a:r>
              <a:rPr lang="de-DE" smtClean="0"/>
              <a:t>		</a:t>
            </a:r>
            <a:endParaRPr lang="de-DE"/>
          </a:p>
          <a:p>
            <a:r>
              <a:rPr lang="de-DE" smtClean="0"/>
              <a:t>Kritik an Forschungsbewertung durch JIF und andere Journal-Indikatoren: </a:t>
            </a:r>
          </a:p>
          <a:p>
            <a:pPr marL="285750" indent="-285750">
              <a:buFont typeface="Arial"/>
              <a:buChar char="•"/>
            </a:pPr>
            <a:r>
              <a:rPr lang="de-DE"/>
              <a:t>Hauptproblem: Vergangene „Erfolge“ eines Publikations</a:t>
            </a:r>
            <a:r>
              <a:rPr lang="de-DE" i="1"/>
              <a:t>ortes</a:t>
            </a:r>
            <a:r>
              <a:rPr lang="de-DE"/>
              <a:t> erlauben keine Vorhersage über zukünftigen „Erfolg“ eines dort publizierten Artikels</a:t>
            </a:r>
          </a:p>
          <a:p>
            <a:pPr marL="285750" indent="-285750">
              <a:buFont typeface="Arial"/>
              <a:buChar char="•"/>
            </a:pPr>
            <a:r>
              <a:rPr lang="de-DE" smtClean="0"/>
              <a:t>Und: Begrenzte Auswahl ausgewerteter Journals (vgl. Google Scholar)</a:t>
            </a:r>
          </a:p>
          <a:p>
            <a:pPr marL="285750" indent="-285750">
              <a:buFont typeface="Arial"/>
              <a:buChar char="•"/>
            </a:pPr>
            <a:r>
              <a:rPr lang="de-DE" smtClean="0"/>
              <a:t>Und: Journals</a:t>
            </a:r>
            <a:r>
              <a:rPr lang="de-DE"/>
              <a:t>, Artikel und Zitate sind nicht alles (dazu später mehr)</a:t>
            </a:r>
          </a:p>
          <a:p>
            <a:pPr marL="285750" indent="-285750">
              <a:buFont typeface="Arial"/>
              <a:buChar char="•"/>
            </a:pPr>
            <a:r>
              <a:rPr lang="de-DE"/>
              <a:t>...und mehr, vgl. </a:t>
            </a:r>
            <a:r>
              <a:rPr lang="de-DE" smtClean="0">
                <a:hlinkClick r:id="rId2"/>
              </a:rPr>
              <a:t>http://doi.org/8zx</a:t>
            </a:r>
            <a:endParaRPr lang="de-DE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552728" cy="433387"/>
          </a:xfrm>
        </p:spPr>
        <p:txBody>
          <a:bodyPr/>
          <a:lstStyle/>
          <a:p>
            <a:r>
              <a:rPr lang="en-US" altLang="de-DE" smtClean="0">
                <a:ea typeface="ＭＳ Ｐゴシック" pitchFamily="34" charset="-128"/>
              </a:rPr>
              <a:t>Journal Impact Factor (JIF) </a:t>
            </a:r>
            <a:br>
              <a:rPr lang="en-US" altLang="de-DE" smtClean="0">
                <a:ea typeface="ＭＳ Ｐゴシック" pitchFamily="34" charset="-128"/>
              </a:rPr>
            </a:br>
            <a:r>
              <a:rPr lang="de-DE" altLang="de-DE">
                <a:ea typeface="ＭＳ Ｐゴシック" pitchFamily="34" charset="-128"/>
              </a:rPr>
              <a:t>Eugene Garfield (1975)</a:t>
            </a:r>
            <a:endParaRPr lang="de-DE"/>
          </a:p>
        </p:txBody>
      </p:sp>
      <p:pic>
        <p:nvPicPr>
          <p:cNvPr id="4" name="Picture 7" descr="\frac{\text{Zahl der Zitate im Bezugsjahr auf die Artikel der vergangenen zwei Jahre}}&#10;{\text{Zahl der Artikel in den vergangenen zwei Jahren}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080436"/>
            <a:ext cx="7704857" cy="56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712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" y="2329405"/>
            <a:ext cx="9144000" cy="4528595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de-DE"/>
              <a:t>JIF ist seit ca. 1995 (Online-Version</a:t>
            </a:r>
            <a:r>
              <a:rPr lang="de-DE" smtClean="0"/>
              <a:t>) richtig </a:t>
            </a:r>
            <a:r>
              <a:rPr lang="de-DE"/>
              <a:t>populär geworden</a:t>
            </a:r>
          </a:p>
          <a:p>
            <a:pPr marL="285750" indent="-285750">
              <a:buFont typeface="Arial"/>
              <a:buChar char="•"/>
            </a:pPr>
            <a:r>
              <a:rPr lang="de-DE"/>
              <a:t>„Top journal“, „cumulative IF“ etc. – Markenwahrnehmung vs. Funktion</a:t>
            </a:r>
          </a:p>
          <a:p>
            <a:pPr marL="285750" indent="-285750">
              <a:buFont typeface="Arial"/>
              <a:buChar char="•"/>
            </a:pPr>
            <a:r>
              <a:rPr lang="de-DE"/>
              <a:t>Forschungsbewertung durch JIF, bei Berufungen, z.T. auch Mittelvergabe</a:t>
            </a:r>
          </a:p>
          <a:p>
            <a:pPr marL="285750" indent="-285750">
              <a:buFont typeface="Arial"/>
              <a:buChar char="•"/>
            </a:pP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552728" cy="433387"/>
          </a:xfrm>
        </p:spPr>
        <p:txBody>
          <a:bodyPr/>
          <a:lstStyle/>
          <a:p>
            <a:r>
              <a:rPr lang="en-US" altLang="de-DE" smtClean="0">
                <a:ea typeface="ＭＳ Ｐゴシック" pitchFamily="34" charset="-128"/>
              </a:rPr>
              <a:t>Journal Impact Factor (JIF) </a:t>
            </a:r>
            <a:br>
              <a:rPr lang="en-US" altLang="de-DE" smtClean="0">
                <a:ea typeface="ＭＳ Ｐゴシック" pitchFamily="34" charset="-128"/>
              </a:rPr>
            </a:br>
            <a:r>
              <a:rPr lang="de-DE" altLang="de-DE">
                <a:ea typeface="ＭＳ Ｐゴシック" pitchFamily="34" charset="-128"/>
              </a:rPr>
              <a:t>und Publikationskultur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43463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de-DE"/>
              <a:t>Hauptaussage DORA: Forschung lässt sich so nicht bewerten</a:t>
            </a:r>
          </a:p>
          <a:p>
            <a:pPr marL="285750" indent="-285750">
              <a:buFont typeface="Arial"/>
              <a:buChar char="•"/>
            </a:pPr>
            <a:r>
              <a:rPr lang="de-DE" smtClean="0"/>
              <a:t>Viele </a:t>
            </a:r>
            <a:r>
              <a:rPr lang="de-DE"/>
              <a:t>Gesellschaften, Förderorganisationen und Universitäten (wie AAAS, EUA, FWF, HEFCE, LERU, Wellcome) unterzeichneten seit 2012 DORA</a:t>
            </a:r>
          </a:p>
          <a:p>
            <a:endParaRPr lang="de-DE"/>
          </a:p>
          <a:p>
            <a:pPr marL="184146" lvl="2" indent="0">
              <a:buNone/>
            </a:pPr>
            <a:r>
              <a:rPr lang="de-DE" i="1"/>
              <a:t>„Forcing research to fit the mould of high-impact journals weakens it. Hiring decisions should be based on merit, not impact factor (...) As the tyranny of bibliometrics tightens its grip, it is having a disastrous effect on the model of science presented to young researchers.“ </a:t>
            </a:r>
            <a:r>
              <a:rPr lang="de-DE"/>
              <a:t>Reinhard Werner, </a:t>
            </a:r>
            <a:r>
              <a:rPr lang="en-US"/>
              <a:t>Nature 517, 245 (15 January 2015)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552728" cy="433387"/>
          </a:xfrm>
        </p:spPr>
        <p:txBody>
          <a:bodyPr/>
          <a:lstStyle/>
          <a:p>
            <a:r>
              <a:rPr lang="en-US" altLang="de-DE" smtClean="0">
                <a:ea typeface="ＭＳ Ｐゴシック" pitchFamily="34" charset="-128"/>
              </a:rPr>
              <a:t>Journal Impact Factor (JIF) </a:t>
            </a:r>
            <a:br>
              <a:rPr lang="en-US" altLang="de-DE" smtClean="0">
                <a:ea typeface="ＭＳ Ｐゴシック" pitchFamily="34" charset="-128"/>
              </a:rPr>
            </a:br>
            <a:r>
              <a:rPr lang="de-DE" altLang="de-DE">
                <a:ea typeface="ＭＳ Ｐゴシック" pitchFamily="34" charset="-128"/>
              </a:rPr>
              <a:t>und Kritik</a:t>
            </a:r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672" y="4149080"/>
            <a:ext cx="447077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93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„Forscher </a:t>
            </a:r>
            <a:r>
              <a:rPr lang="de-DE"/>
              <a:t>B hat den h-Index </a:t>
            </a:r>
            <a:r>
              <a:rPr lang="de-DE" smtClean="0"/>
              <a:t>7“ </a:t>
            </a:r>
            <a:r>
              <a:rPr lang="de-DE"/>
              <a:t>bedeutet: Von allen Artikeln des Forschers B wurden 7 jeweils mindestens 7 mal zitiert.</a:t>
            </a:r>
          </a:p>
          <a:p>
            <a:endParaRPr lang="de-DE"/>
          </a:p>
          <a:p>
            <a:r>
              <a:rPr lang="de-DE"/>
              <a:t>Einige Gemeinsamkeiten mit JIF, jedoch: Artikel des Forschers zählen, nicht das Journal; „Salami“-Publikationsstrategien werden weniger belohnt.</a:t>
            </a:r>
          </a:p>
          <a:p>
            <a:endParaRPr lang="de-DE"/>
          </a:p>
          <a:p>
            <a:r>
              <a:rPr lang="de-DE"/>
              <a:t>Den h-Index ausrechnen (lassen): Anne-Wil Harzing, Publish or Perish</a:t>
            </a:r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552728" cy="433387"/>
          </a:xfrm>
        </p:spPr>
        <p:txBody>
          <a:bodyPr/>
          <a:lstStyle/>
          <a:p>
            <a:r>
              <a:rPr lang="en-US" altLang="de-DE" smtClean="0">
                <a:ea typeface="ＭＳ Ｐゴシック" pitchFamily="34" charset="-128"/>
              </a:rPr>
              <a:t>Hirsch-Index</a:t>
            </a:r>
            <a:br>
              <a:rPr lang="en-US" altLang="de-DE" smtClean="0">
                <a:ea typeface="ＭＳ Ｐゴシック" pitchFamily="34" charset="-128"/>
              </a:rPr>
            </a:br>
            <a:r>
              <a:rPr lang="de-DE" altLang="de-DE">
                <a:ea typeface="ＭＳ Ｐゴシック" pitchFamily="34" charset="-128"/>
              </a:rPr>
              <a:t>Jorge Hirsch (2005</a:t>
            </a:r>
            <a:r>
              <a:rPr lang="de-DE" altLang="de-DE" smtClean="0">
                <a:ea typeface="ＭＳ Ｐゴシック" pitchFamily="34" charset="-128"/>
              </a:rPr>
              <a:t>)</a:t>
            </a:r>
            <a:endParaRPr lang="de-DE"/>
          </a:p>
        </p:txBody>
      </p:sp>
      <p:pic>
        <p:nvPicPr>
          <p:cNvPr id="5" name="Picture 9" descr="443px-H-index_plot_de_%28erw%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5233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707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624736" cy="433387"/>
          </a:xfrm>
        </p:spPr>
        <p:txBody>
          <a:bodyPr/>
          <a:lstStyle/>
          <a:p>
            <a:r>
              <a:rPr lang="de-DE"/>
              <a:t>PLOS Article Level Metrics (seit 2009)</a:t>
            </a:r>
            <a:br>
              <a:rPr lang="de-DE"/>
            </a:br>
            <a:r>
              <a:rPr lang="de-DE" smtClean="0"/>
              <a:t>Artikelbezogen – und mehr als nur Zitate</a:t>
            </a:r>
            <a:r>
              <a:rPr lang="de-DE"/>
              <a:t/>
            </a:r>
            <a:br>
              <a:rPr lang="de-DE"/>
            </a:br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5121228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02560"/>
            <a:ext cx="310136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905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840760" cy="433387"/>
          </a:xfrm>
        </p:spPr>
        <p:txBody>
          <a:bodyPr/>
          <a:lstStyle/>
          <a:p>
            <a:r>
              <a:rPr lang="de-DE"/>
              <a:t>Was wird wann, wo, wie genutzt – und von wem?</a:t>
            </a:r>
            <a:br>
              <a:rPr lang="de-DE"/>
            </a:br>
            <a:r>
              <a:rPr lang="de-DE" smtClean="0"/>
              <a:t>Teka Hadgu </a:t>
            </a:r>
            <a:r>
              <a:rPr lang="de-DE"/>
              <a:t>&amp; </a:t>
            </a:r>
            <a:r>
              <a:rPr lang="de-DE" smtClean="0"/>
              <a:t>Robert Jäschke, </a:t>
            </a:r>
            <a:r>
              <a:rPr lang="de-DE"/>
              <a:t>WebSci14</a:t>
            </a:r>
            <a:br>
              <a:rPr lang="de-DE"/>
            </a:br>
            <a:endParaRPr lang="de-DE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1" t="8641" r="29854" b="79041"/>
          <a:stretch>
            <a:fillRect/>
          </a:stretch>
        </p:blipFill>
        <p:spPr bwMode="auto">
          <a:xfrm>
            <a:off x="611560" y="1484784"/>
            <a:ext cx="5976664" cy="548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302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1762"/>
            <a:ext cx="7776864" cy="52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idx="14"/>
          </p:nvPr>
        </p:nvSpPr>
        <p:spPr>
          <a:xfrm>
            <a:off x="684215" y="1484783"/>
            <a:ext cx="7776219" cy="5260975"/>
          </a:xfrm>
        </p:spPr>
        <p:txBody>
          <a:bodyPr/>
          <a:lstStyle/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r"/>
            <a:endParaRPr lang="de-DE">
              <a:hlinkClick r:id="rId3"/>
            </a:endParaRPr>
          </a:p>
          <a:p>
            <a:pPr algn="r"/>
            <a:endParaRPr lang="de-DE" smtClean="0">
              <a:hlinkClick r:id="rId3"/>
            </a:endParaRPr>
          </a:p>
          <a:p>
            <a:pPr algn="ctr"/>
            <a:endParaRPr lang="de-DE" smtClean="0">
              <a:hlinkClick r:id="rId3"/>
            </a:endParaRPr>
          </a:p>
          <a:p>
            <a:pPr algn="ctr"/>
            <a:endParaRPr lang="de-DE">
              <a:hlinkClick r:id="rId3"/>
            </a:endParaRPr>
          </a:p>
          <a:p>
            <a:pPr algn="ctr"/>
            <a:endParaRPr lang="de-DE" smtClean="0">
              <a:hlinkClick r:id="rId3"/>
            </a:endParaRPr>
          </a:p>
          <a:p>
            <a:pPr algn="ctr"/>
            <a:r>
              <a:rPr lang="de-DE" smtClean="0">
                <a:hlinkClick r:id="rId3"/>
              </a:rPr>
              <a:t>http</a:t>
            </a:r>
            <a:r>
              <a:rPr lang="de-DE">
                <a:hlinkClick r:id="rId3"/>
              </a:rPr>
              <a:t>://</a:t>
            </a:r>
            <a:r>
              <a:rPr lang="de-DE" smtClean="0">
                <a:hlinkClick r:id="rId3"/>
              </a:rPr>
              <a:t>arxiv.org/abs/1502.05701</a:t>
            </a:r>
            <a:r>
              <a:rPr lang="de-DE" smtClean="0"/>
              <a:t> 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94"/>
            <a:ext cx="6768752" cy="433387"/>
          </a:xfrm>
        </p:spPr>
        <p:txBody>
          <a:bodyPr/>
          <a:lstStyle/>
          <a:p>
            <a:r>
              <a:rPr lang="en-US" smtClean="0"/>
              <a:t>Types </a:t>
            </a:r>
            <a:r>
              <a:rPr lang="en-US"/>
              <a:t>of acts referring to research objects</a:t>
            </a:r>
            <a:br>
              <a:rPr lang="en-US"/>
            </a:br>
            <a:r>
              <a:rPr lang="en-US"/>
              <a:t>(Haustein et al. 2015, Interpreting „altmetrics“)</a:t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52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PALETTEDESIGNATOR" val="NBank"/>
</p:tagLst>
</file>

<file path=ppt/theme/theme1.xml><?xml version="1.0" encoding="utf-8"?>
<a:theme xmlns:a="http://schemas.openxmlformats.org/drawingml/2006/main" name="TIB_PowerPoint_Vorlage">
  <a:themeElements>
    <a:clrScheme name="TIB_Designfarben">
      <a:dk1>
        <a:srgbClr val="555555"/>
      </a:dk1>
      <a:lt1>
        <a:srgbClr val="FFFFFF"/>
      </a:lt1>
      <a:dk2>
        <a:srgbClr val="C21222"/>
      </a:dk2>
      <a:lt2>
        <a:srgbClr val="DDDDDD"/>
      </a:lt2>
      <a:accent1>
        <a:srgbClr val="F03205"/>
      </a:accent1>
      <a:accent2>
        <a:srgbClr val="555555"/>
      </a:accent2>
      <a:accent3>
        <a:srgbClr val="FB8063"/>
      </a:accent3>
      <a:accent4>
        <a:srgbClr val="999999"/>
      </a:accent4>
      <a:accent5>
        <a:srgbClr val="B32503"/>
      </a:accent5>
      <a:accent6>
        <a:srgbClr val="FFB921"/>
      </a:accent6>
      <a:hlink>
        <a:srgbClr val="555555"/>
      </a:hlink>
      <a:folHlink>
        <a:srgbClr val="99999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Bank Farben">
        <a:dk1>
          <a:srgbClr val="1C356F"/>
        </a:dk1>
        <a:lt1>
          <a:srgbClr val="FFFFFF"/>
        </a:lt1>
        <a:dk2>
          <a:srgbClr val="1C356F"/>
        </a:dk2>
        <a:lt2>
          <a:srgbClr val="E8EBF1"/>
        </a:lt2>
        <a:accent1>
          <a:srgbClr val="EDEBC7"/>
        </a:accent1>
        <a:accent2>
          <a:srgbClr val="FF9900"/>
        </a:accent2>
        <a:accent3>
          <a:srgbClr val="DFD799"/>
        </a:accent3>
        <a:accent4>
          <a:srgbClr val="AC9D65"/>
        </a:accent4>
        <a:accent5>
          <a:srgbClr val="69557D"/>
        </a:accent5>
        <a:accent6>
          <a:srgbClr val="DBCDDC"/>
        </a:accent6>
        <a:hlink>
          <a:srgbClr val="4B7D7D"/>
        </a:hlink>
        <a:folHlink>
          <a:srgbClr val="CFE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V03_TIB_PPT_Folienpool_neu_Jan2016.pptx" id="{6D585615-916A-AB49-8E9B-098F2DD4327C}" vid="{B5E30F26-85C2-AF46-B36F-5AD42540BB4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TIB_PowerPoint_Vorlage</Template>
  <TotalTime>0</TotalTime>
  <Words>909</Words>
  <Application>Microsoft Office PowerPoint</Application>
  <PresentationFormat>Bildschirmpräsentation (4:3)</PresentationFormat>
  <Paragraphs>152</Paragraphs>
  <Slides>24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TIB_PowerPoint_Vorlage</vt:lpstr>
      <vt:lpstr>So funktioniert‘s! Akademisches Identitätsmanagement</vt:lpstr>
      <vt:lpstr>Agenda</vt:lpstr>
      <vt:lpstr>Journal Impact Factor (JIF)  Eugene Garfield (1975)</vt:lpstr>
      <vt:lpstr>Journal Impact Factor (JIF)  und Publikationskultur</vt:lpstr>
      <vt:lpstr>Journal Impact Factor (JIF)  und Kritik</vt:lpstr>
      <vt:lpstr>Hirsch-Index Jorge Hirsch (2005)</vt:lpstr>
      <vt:lpstr>PLOS Article Level Metrics (seit 2009) Artikelbezogen – und mehr als nur Zitate </vt:lpstr>
      <vt:lpstr>Was wird wann, wo, wie genutzt – und von wem? Teka Hadgu &amp; Robert Jäschke, WebSci14 </vt:lpstr>
      <vt:lpstr>Types of acts referring to research objects (Haustein et al. 2015, Interpreting „altmetrics“) </vt:lpstr>
      <vt:lpstr>U-Multirank und REF (2014) Wie bewertet man eine Forschungsinstitution?</vt:lpstr>
      <vt:lpstr>Beispiele: Was wir schon wissen (könnten) – was aber selten gemessen wird</vt:lpstr>
      <vt:lpstr>Leiden Manifesto (2014) – Einige Kernaussagen</vt:lpstr>
      <vt:lpstr>Einige Anregungen zur Diskussion</vt:lpstr>
      <vt:lpstr>ResearchGate (seit 2011): 7 Mio. registrierte Nutzer – alles offen, zumindest für Suchmaschinen </vt:lpstr>
      <vt:lpstr>Academia.edu (seit 2008): 21 Mio. Registrierte Nutzer – ebenfalls offen für Suchmaschinen</vt:lpstr>
      <vt:lpstr>Mit ResearchGate geht alles?</vt:lpstr>
      <vt:lpstr>Google Scholar-Profile – bibliographische Daten durch Crowdsourcing verbessern</vt:lpstr>
      <vt:lpstr>Vermutlich die Zukunft: Autonome und offene Integration von Profilen durch ORCID </vt:lpstr>
      <vt:lpstr>“Google yourself!”  – Digitale Identität im Selbstversuch ;-) </vt:lpstr>
      <vt:lpstr>“Google yourself!”  – Digitale Identität im Selbstversuch ;-) </vt:lpstr>
      <vt:lpstr>Persons, networks, research products: Architecture of a scholarly profile</vt:lpstr>
      <vt:lpstr>In VIVO, everything is modelled in RDF Example: Person – authorship (role) – article </vt:lpstr>
      <vt:lpstr>Werbeblock ;-) Die TIB mit VIVO bei der CeBIT 2017</vt:lpstr>
      <vt:lpstr>PowerPoint-Präsentation</vt:lpstr>
    </vt:vector>
  </TitlesOfParts>
  <Company>TIB/UB Hannover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ein Blindtext für einen Titel -  auch dreizeilig</dc:title>
  <dc:creator>Team TIB</dc:creator>
  <dc:description>Folienpool erstellt durch BRAINWORXX GmbH 2014</dc:description>
  <cp:lastModifiedBy>Lambert Heller</cp:lastModifiedBy>
  <cp:revision>473</cp:revision>
  <dcterms:created xsi:type="dcterms:W3CDTF">2016-02-25T08:20:32Z</dcterms:created>
  <dcterms:modified xsi:type="dcterms:W3CDTF">2017-02-22T17:02:05Z</dcterms:modified>
</cp:coreProperties>
</file>